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59" r:id="rId3"/>
    <p:sldId id="320" r:id="rId4"/>
    <p:sldId id="501" r:id="rId5"/>
    <p:sldId id="502" r:id="rId6"/>
    <p:sldId id="503" r:id="rId7"/>
    <p:sldId id="504" r:id="rId8"/>
    <p:sldId id="505" r:id="rId9"/>
    <p:sldId id="506" r:id="rId10"/>
    <p:sldId id="489" r:id="rId11"/>
    <p:sldId id="490" r:id="rId12"/>
    <p:sldId id="491" r:id="rId13"/>
    <p:sldId id="492" r:id="rId14"/>
    <p:sldId id="580" r:id="rId15"/>
    <p:sldId id="494" r:id="rId16"/>
    <p:sldId id="581" r:id="rId17"/>
    <p:sldId id="582" r:id="rId18"/>
    <p:sldId id="583" r:id="rId19"/>
    <p:sldId id="347" r:id="rId20"/>
    <p:sldId id="348" r:id="rId21"/>
    <p:sldId id="358" r:id="rId22"/>
    <p:sldId id="511" r:id="rId23"/>
    <p:sldId id="509" r:id="rId24"/>
    <p:sldId id="586" r:id="rId25"/>
    <p:sldId id="587" r:id="rId26"/>
    <p:sldId id="547" r:id="rId27"/>
    <p:sldId id="542" r:id="rId28"/>
    <p:sldId id="517" r:id="rId29"/>
    <p:sldId id="593" r:id="rId30"/>
    <p:sldId id="545" r:id="rId31"/>
    <p:sldId id="293" r:id="rId32"/>
    <p:sldId id="294" r:id="rId33"/>
    <p:sldId id="481" r:id="rId34"/>
    <p:sldId id="436" r:id="rId35"/>
    <p:sldId id="437" r:id="rId36"/>
    <p:sldId id="594" r:id="rId37"/>
    <p:sldId id="550" r:id="rId38"/>
    <p:sldId id="592" r:id="rId39"/>
    <p:sldId id="258" r:id="rId40"/>
    <p:sldId id="602" r:id="rId41"/>
    <p:sldId id="530" r:id="rId42"/>
    <p:sldId id="595" r:id="rId43"/>
    <p:sldId id="596" r:id="rId44"/>
    <p:sldId id="598" r:id="rId45"/>
    <p:sldId id="597" r:id="rId46"/>
    <p:sldId id="601" r:id="rId47"/>
    <p:sldId id="599" r:id="rId48"/>
    <p:sldId id="600" r:id="rId49"/>
    <p:sldId id="551" r:id="rId50"/>
    <p:sldId id="323" r:id="rId51"/>
    <p:sldId id="324" r:id="rId52"/>
    <p:sldId id="346" r:id="rId53"/>
    <p:sldId id="356" r:id="rId54"/>
    <p:sldId id="349" r:id="rId55"/>
    <p:sldId id="325" r:id="rId56"/>
    <p:sldId id="553" r:id="rId57"/>
    <p:sldId id="554" r:id="rId58"/>
    <p:sldId id="555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E80"/>
    <a:srgbClr val="001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>
      <p:cViewPr varScale="1">
        <p:scale>
          <a:sx n="91" d="100"/>
          <a:sy n="91" d="100"/>
        </p:scale>
        <p:origin x="4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Andres%20Zahler\Desktop\Dropbox\Andres\Trabajo\UDP\Clases\MPP\Cursos%20de%20Innovaci&#243;n\crecimient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s%20Zahler\Desktop\Dropbox\Andres\Trabajo\UDP\Clases\MPP\Cursos%20de%20Innovaci&#243;n\crecimient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s%20Zahler\Desktop\Dropbox\Andres\Trabajo\UDP\Clases\MPP\Cursos%20de%20Innovaci&#243;n\crecimient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s%20Zahler\Desktop\Dropbox\Andres\Trabajo\UDP\Clases\MPP\Cursos%20de%20Innovaci&#243;n\crecimient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s%20Zahler\Desktop\Dropbox\Andres\Trabajo\UDP\Clases\MPP\Cursos%20de%20Innovaci&#243;n\crecimient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s%20Zahler\Desktop\Dropbox\Andres\Trabajo\UDP\Clases\MPP\Cursos%20de%20Innovaci&#243;n\crecimient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users\mcaamano\Desktop\Divisi&#243;n%20Innovaci&#243;n\Inteligencia%20de%20datos\Productos%20Encuestas\Innovaci&#243;n%202013-2014\160301%20Tab%20innovacio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4"/>
              <c:layout>
                <c:manualLayout>
                  <c:x val="-3.0555555555555499E-2"/>
                  <c:y val="-2.31481481481480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8F-6644-A13C-37733CF37C89}"/>
                </c:ext>
              </c:extLst>
            </c:dLbl>
            <c:dLbl>
              <c:idx val="17"/>
              <c:layout>
                <c:manualLayout>
                  <c:x val="-4.1666666666666699E-2"/>
                  <c:y val="-4.16666666666666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8F-6644-A13C-37733CF37C89}"/>
                </c:ext>
              </c:extLst>
            </c:dLbl>
            <c:dLbl>
              <c:idx val="32"/>
              <c:layout>
                <c:manualLayout>
                  <c:x val="0"/>
                  <c:y val="-2.77777777777778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8F-6644-A13C-37733CF37C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Data!$X$43:$BD$43</c:f>
              <c:numCache>
                <c:formatCode>#,##0</c:formatCode>
                <c:ptCount val="33"/>
                <c:pt idx="0">
                  <c:v>5639.1751559189725</c:v>
                </c:pt>
                <c:pt idx="1">
                  <c:v>5817.5246134850204</c:v>
                </c:pt>
                <c:pt idx="2">
                  <c:v>5135.5972903561806</c:v>
                </c:pt>
                <c:pt idx="3">
                  <c:v>4861.7877248879613</c:v>
                </c:pt>
                <c:pt idx="4">
                  <c:v>5163.6097895832518</c:v>
                </c:pt>
                <c:pt idx="5">
                  <c:v>5439.8561422400708</c:v>
                </c:pt>
                <c:pt idx="6">
                  <c:v>5648.9150709673331</c:v>
                </c:pt>
                <c:pt idx="7">
                  <c:v>5920.7849166525439</c:v>
                </c:pt>
                <c:pt idx="8">
                  <c:v>6246.187830537111</c:v>
                </c:pt>
                <c:pt idx="9">
                  <c:v>6786.6728801795953</c:v>
                </c:pt>
                <c:pt idx="10">
                  <c:v>6913.5762359323717</c:v>
                </c:pt>
                <c:pt idx="11">
                  <c:v>7330.0421409954452</c:v>
                </c:pt>
                <c:pt idx="12">
                  <c:v>8079.9024428791672</c:v>
                </c:pt>
                <c:pt idx="13">
                  <c:v>8488.3909042030009</c:v>
                </c:pt>
                <c:pt idx="14">
                  <c:v>8817.3039256829106</c:v>
                </c:pt>
                <c:pt idx="15">
                  <c:v>9595.3712395195271</c:v>
                </c:pt>
                <c:pt idx="16">
                  <c:v>10150.516098574341</c:v>
                </c:pt>
                <c:pt idx="17">
                  <c:v>10668.12489520393</c:v>
                </c:pt>
                <c:pt idx="18">
                  <c:v>10866.70297009933</c:v>
                </c:pt>
                <c:pt idx="19">
                  <c:v>10647.592550727461</c:v>
                </c:pt>
                <c:pt idx="20">
                  <c:v>10990.31342694946</c:v>
                </c:pt>
                <c:pt idx="21">
                  <c:v>11224.011743967611</c:v>
                </c:pt>
                <c:pt idx="22">
                  <c:v>11336.578860105899</c:v>
                </c:pt>
                <c:pt idx="23">
                  <c:v>11655.366854977719</c:v>
                </c:pt>
                <c:pt idx="24">
                  <c:v>12227.55016895193</c:v>
                </c:pt>
                <c:pt idx="25">
                  <c:v>12773.41837060634</c:v>
                </c:pt>
                <c:pt idx="26">
                  <c:v>13201.320631674989</c:v>
                </c:pt>
                <c:pt idx="27">
                  <c:v>13745.729554390669</c:v>
                </c:pt>
                <c:pt idx="28">
                  <c:v>14061.39679733207</c:v>
                </c:pt>
                <c:pt idx="29">
                  <c:v>13784.151222270761</c:v>
                </c:pt>
                <c:pt idx="30">
                  <c:v>14435.079080695141</c:v>
                </c:pt>
                <c:pt idx="31">
                  <c:v>15129.097962846199</c:v>
                </c:pt>
                <c:pt idx="32">
                  <c:v>15835.928997489729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8F-6644-A13C-37733CF37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858896"/>
        <c:axId val="274859456"/>
      </c:lineChart>
      <c:catAx>
        <c:axId val="27485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74859456"/>
        <c:crosses val="autoZero"/>
        <c:auto val="1"/>
        <c:lblAlgn val="ctr"/>
        <c:lblOffset val="100"/>
        <c:noMultiLvlLbl val="0"/>
      </c:catAx>
      <c:valAx>
        <c:axId val="274859456"/>
        <c:scaling>
          <c:logBase val="10"/>
          <c:orientation val="minMax"/>
          <c:max val="20000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485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Chile</c:v>
          </c:tx>
          <c:marker>
            <c:symbol val="none"/>
          </c:marker>
          <c:dLbls>
            <c:dLbl>
              <c:idx val="4"/>
              <c:layout>
                <c:manualLayout>
                  <c:x val="-3.0555555555555499E-2"/>
                  <c:y val="-2.31481481481480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B5-5443-8C80-13AD840D6F81}"/>
                </c:ext>
              </c:extLst>
            </c:dLbl>
            <c:dLbl>
              <c:idx val="17"/>
              <c:layout>
                <c:manualLayout>
                  <c:x val="-4.1666666666666699E-2"/>
                  <c:y val="-4.16666666666666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B5-5443-8C80-13AD840D6F81}"/>
                </c:ext>
              </c:extLst>
            </c:dLbl>
            <c:dLbl>
              <c:idx val="32"/>
              <c:layout>
                <c:manualLayout>
                  <c:x val="0"/>
                  <c:y val="-2.77777777777778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B5-5443-8C80-13AD840D6F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Data!$X$43:$BD$43</c:f>
              <c:numCache>
                <c:formatCode>#,##0</c:formatCode>
                <c:ptCount val="33"/>
                <c:pt idx="0">
                  <c:v>5639.1751559189725</c:v>
                </c:pt>
                <c:pt idx="1">
                  <c:v>5817.5246134850204</c:v>
                </c:pt>
                <c:pt idx="2">
                  <c:v>5135.5972903561806</c:v>
                </c:pt>
                <c:pt idx="3">
                  <c:v>4861.7877248879613</c:v>
                </c:pt>
                <c:pt idx="4">
                  <c:v>5163.6097895832518</c:v>
                </c:pt>
                <c:pt idx="5">
                  <c:v>5439.8561422400708</c:v>
                </c:pt>
                <c:pt idx="6">
                  <c:v>5648.9150709673331</c:v>
                </c:pt>
                <c:pt idx="7">
                  <c:v>5920.7849166525439</c:v>
                </c:pt>
                <c:pt idx="8">
                  <c:v>6246.187830537111</c:v>
                </c:pt>
                <c:pt idx="9">
                  <c:v>6786.6728801795953</c:v>
                </c:pt>
                <c:pt idx="10">
                  <c:v>6913.5762359323717</c:v>
                </c:pt>
                <c:pt idx="11">
                  <c:v>7330.0421409954452</c:v>
                </c:pt>
                <c:pt idx="12">
                  <c:v>8079.9024428791672</c:v>
                </c:pt>
                <c:pt idx="13">
                  <c:v>8488.3909042030009</c:v>
                </c:pt>
                <c:pt idx="14">
                  <c:v>8817.3039256829106</c:v>
                </c:pt>
                <c:pt idx="15">
                  <c:v>9595.3712395195271</c:v>
                </c:pt>
                <c:pt idx="16">
                  <c:v>10150.516098574341</c:v>
                </c:pt>
                <c:pt idx="17">
                  <c:v>10668.12489520393</c:v>
                </c:pt>
                <c:pt idx="18">
                  <c:v>10866.70297009933</c:v>
                </c:pt>
                <c:pt idx="19">
                  <c:v>10647.592550727461</c:v>
                </c:pt>
                <c:pt idx="20">
                  <c:v>10990.31342694946</c:v>
                </c:pt>
                <c:pt idx="21">
                  <c:v>11224.011743967611</c:v>
                </c:pt>
                <c:pt idx="22">
                  <c:v>11336.578860105899</c:v>
                </c:pt>
                <c:pt idx="23">
                  <c:v>11655.366854977719</c:v>
                </c:pt>
                <c:pt idx="24">
                  <c:v>12227.55016895193</c:v>
                </c:pt>
                <c:pt idx="25">
                  <c:v>12773.41837060634</c:v>
                </c:pt>
                <c:pt idx="26">
                  <c:v>13201.320631674989</c:v>
                </c:pt>
                <c:pt idx="27">
                  <c:v>13745.729554390669</c:v>
                </c:pt>
                <c:pt idx="28">
                  <c:v>14061.39679733207</c:v>
                </c:pt>
                <c:pt idx="29">
                  <c:v>13784.151222270761</c:v>
                </c:pt>
                <c:pt idx="30">
                  <c:v>14435.079080695141</c:v>
                </c:pt>
                <c:pt idx="31">
                  <c:v>15129.097962846199</c:v>
                </c:pt>
                <c:pt idx="32">
                  <c:v>15835.928997489729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B5-5443-8C80-13AD840D6F81}"/>
            </c:ext>
          </c:extLst>
        </c:ser>
        <c:ser>
          <c:idx val="1"/>
          <c:order val="1"/>
          <c:tx>
            <c:v>Corea</c:v>
          </c:tx>
          <c:marker>
            <c:symbol val="none"/>
          </c:marker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Data!$X$126:$BD$126</c:f>
              <c:numCache>
                <c:formatCode>#,##0</c:formatCode>
                <c:ptCount val="33"/>
                <c:pt idx="0">
                  <c:v>5543.5722466458401</c:v>
                </c:pt>
                <c:pt idx="1">
                  <c:v>5794.1859019440717</c:v>
                </c:pt>
                <c:pt idx="2">
                  <c:v>6123.2611484612498</c:v>
                </c:pt>
                <c:pt idx="3">
                  <c:v>6683.7802370338622</c:v>
                </c:pt>
                <c:pt idx="4">
                  <c:v>7136.6265823547019</c:v>
                </c:pt>
                <c:pt idx="5">
                  <c:v>7547.3824214123097</c:v>
                </c:pt>
                <c:pt idx="6">
                  <c:v>8272.1989511414049</c:v>
                </c:pt>
                <c:pt idx="7">
                  <c:v>9104.3179761013907</c:v>
                </c:pt>
                <c:pt idx="8">
                  <c:v>9977.1366691693202</c:v>
                </c:pt>
                <c:pt idx="9">
                  <c:v>10548.26701464958</c:v>
                </c:pt>
                <c:pt idx="10">
                  <c:v>11382.642329758501</c:v>
                </c:pt>
                <c:pt idx="11">
                  <c:v>12337.009308937821</c:v>
                </c:pt>
                <c:pt idx="12">
                  <c:v>12943.728866743129</c:v>
                </c:pt>
                <c:pt idx="13">
                  <c:v>13615.12291292261</c:v>
                </c:pt>
                <c:pt idx="14">
                  <c:v>14645.40640070926</c:v>
                </c:pt>
                <c:pt idx="15">
                  <c:v>15761.316386983701</c:v>
                </c:pt>
                <c:pt idx="16">
                  <c:v>16704.359969627611</c:v>
                </c:pt>
                <c:pt idx="17">
                  <c:v>17318.077372106141</c:v>
                </c:pt>
                <c:pt idx="18">
                  <c:v>16014.966347385391</c:v>
                </c:pt>
                <c:pt idx="19">
                  <c:v>17410.07383946011</c:v>
                </c:pt>
                <c:pt idx="20">
                  <c:v>18730.425095512379</c:v>
                </c:pt>
                <c:pt idx="21">
                  <c:v>19331.154879322799</c:v>
                </c:pt>
                <c:pt idx="22">
                  <c:v>20598.0732714234</c:v>
                </c:pt>
                <c:pt idx="23">
                  <c:v>21070.529585512351</c:v>
                </c:pt>
                <c:pt idx="24">
                  <c:v>21961.184569895719</c:v>
                </c:pt>
                <c:pt idx="25">
                  <c:v>22783.2700526441</c:v>
                </c:pt>
                <c:pt idx="26">
                  <c:v>23847.221891710698</c:v>
                </c:pt>
                <c:pt idx="27">
                  <c:v>24948.257700960821</c:v>
                </c:pt>
                <c:pt idx="28">
                  <c:v>25338.653558045338</c:v>
                </c:pt>
                <c:pt idx="29">
                  <c:v>25299.184914537462</c:v>
                </c:pt>
                <c:pt idx="30">
                  <c:v>26774.03488721843</c:v>
                </c:pt>
                <c:pt idx="31">
                  <c:v>27554.118597089499</c:v>
                </c:pt>
                <c:pt idx="32">
                  <c:v>27990.83396162968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B5-5443-8C80-13AD840D6F81}"/>
            </c:ext>
          </c:extLst>
        </c:ser>
        <c:ser>
          <c:idx val="2"/>
          <c:order val="2"/>
          <c:tx>
            <c:v>EEUU</c:v>
          </c:tx>
          <c:marker>
            <c:symbol val="none"/>
          </c:marker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Data!$X$243:$BD$243</c:f>
              <c:numCache>
                <c:formatCode>#,##0</c:formatCode>
                <c:ptCount val="33"/>
                <c:pt idx="0">
                  <c:v>25509.516998569699</c:v>
                </c:pt>
                <c:pt idx="1">
                  <c:v>25902.312325137489</c:v>
                </c:pt>
                <c:pt idx="2">
                  <c:v>25148.49091788107</c:v>
                </c:pt>
                <c:pt idx="3">
                  <c:v>26044.94593484807</c:v>
                </c:pt>
                <c:pt idx="4">
                  <c:v>27678.151171419489</c:v>
                </c:pt>
                <c:pt idx="5">
                  <c:v>28562.061834871649</c:v>
                </c:pt>
                <c:pt idx="6">
                  <c:v>29269.196653521161</c:v>
                </c:pt>
                <c:pt idx="7">
                  <c:v>29927.483294743059</c:v>
                </c:pt>
                <c:pt idx="8">
                  <c:v>30872.92790563561</c:v>
                </c:pt>
                <c:pt idx="9">
                  <c:v>31673.00734546368</c:v>
                </c:pt>
                <c:pt idx="10">
                  <c:v>31898.50294243719</c:v>
                </c:pt>
                <c:pt idx="11">
                  <c:v>31392.8714014096</c:v>
                </c:pt>
                <c:pt idx="12">
                  <c:v>32014.626881963559</c:v>
                </c:pt>
                <c:pt idx="13">
                  <c:v>32502.818185665539</c:v>
                </c:pt>
                <c:pt idx="14">
                  <c:v>33427.711438626357</c:v>
                </c:pt>
                <c:pt idx="15">
                  <c:v>33873.996349679663</c:v>
                </c:pt>
                <c:pt idx="16">
                  <c:v>34749.845950540846</c:v>
                </c:pt>
                <c:pt idx="17">
                  <c:v>35880.978665502807</c:v>
                </c:pt>
                <c:pt idx="18">
                  <c:v>37026.108013659403</c:v>
                </c:pt>
                <c:pt idx="19">
                  <c:v>38385.536123853177</c:v>
                </c:pt>
                <c:pt idx="20">
                  <c:v>39544.955546896002</c:v>
                </c:pt>
                <c:pt idx="21">
                  <c:v>39583.610081315703</c:v>
                </c:pt>
                <c:pt idx="22">
                  <c:v>39934.957992361953</c:v>
                </c:pt>
                <c:pt idx="23">
                  <c:v>40603.853463048872</c:v>
                </c:pt>
                <c:pt idx="24">
                  <c:v>41629.711221960177</c:v>
                </c:pt>
                <c:pt idx="25">
                  <c:v>42516.393469999282</c:v>
                </c:pt>
                <c:pt idx="26">
                  <c:v>43228.111147106982</c:v>
                </c:pt>
                <c:pt idx="27">
                  <c:v>43635.585206814227</c:v>
                </c:pt>
                <c:pt idx="28">
                  <c:v>43069.58198572079</c:v>
                </c:pt>
                <c:pt idx="29">
                  <c:v>41366.289894522772</c:v>
                </c:pt>
                <c:pt idx="30">
                  <c:v>42000.965162265173</c:v>
                </c:pt>
                <c:pt idx="31">
                  <c:v>42446.781680320877</c:v>
                </c:pt>
                <c:pt idx="32">
                  <c:v>43063.35705787484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B5-5443-8C80-13AD840D6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298688"/>
        <c:axId val="310299248"/>
      </c:lineChart>
      <c:catAx>
        <c:axId val="31029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10299248"/>
        <c:crosses val="autoZero"/>
        <c:auto val="1"/>
        <c:lblAlgn val="ctr"/>
        <c:lblOffset val="100"/>
        <c:noMultiLvlLbl val="0"/>
      </c:catAx>
      <c:valAx>
        <c:axId val="310299248"/>
        <c:scaling>
          <c:logBase val="10"/>
          <c:orientation val="minMax"/>
          <c:max val="20000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10298688"/>
        <c:crosses val="autoZero"/>
        <c:crossBetween val="between"/>
      </c:valAx>
    </c:plotArea>
    <c:legend>
      <c:legendPos val="r"/>
      <c:legendEntry>
        <c:idx val="2"/>
        <c:delete val="1"/>
      </c:legendEntry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Chile</c:v>
          </c:tx>
          <c:marker>
            <c:symbol val="none"/>
          </c:marker>
          <c:dLbls>
            <c:dLbl>
              <c:idx val="4"/>
              <c:layout>
                <c:manualLayout>
                  <c:x val="-3.0555555555555499E-2"/>
                  <c:y val="-2.31481481481480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A0-D848-A4DB-A4CF3CE8F846}"/>
                </c:ext>
              </c:extLst>
            </c:dLbl>
            <c:dLbl>
              <c:idx val="17"/>
              <c:layout>
                <c:manualLayout>
                  <c:x val="-4.1666666666666699E-2"/>
                  <c:y val="-4.16666666666666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A0-D848-A4DB-A4CF3CE8F846}"/>
                </c:ext>
              </c:extLst>
            </c:dLbl>
            <c:dLbl>
              <c:idx val="32"/>
              <c:layout>
                <c:manualLayout>
                  <c:x val="0"/>
                  <c:y val="-2.77777777777778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A0-D848-A4DB-A4CF3CE8F8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Data!$X$43:$BD$43</c:f>
              <c:numCache>
                <c:formatCode>#,##0</c:formatCode>
                <c:ptCount val="33"/>
                <c:pt idx="0">
                  <c:v>5639.1751559189725</c:v>
                </c:pt>
                <c:pt idx="1">
                  <c:v>5817.5246134850204</c:v>
                </c:pt>
                <c:pt idx="2">
                  <c:v>5135.5972903561806</c:v>
                </c:pt>
                <c:pt idx="3">
                  <c:v>4861.7877248879613</c:v>
                </c:pt>
                <c:pt idx="4">
                  <c:v>5163.6097895832518</c:v>
                </c:pt>
                <c:pt idx="5">
                  <c:v>5439.8561422400708</c:v>
                </c:pt>
                <c:pt idx="6">
                  <c:v>5648.9150709673331</c:v>
                </c:pt>
                <c:pt idx="7">
                  <c:v>5920.7849166525439</c:v>
                </c:pt>
                <c:pt idx="8">
                  <c:v>6246.187830537111</c:v>
                </c:pt>
                <c:pt idx="9">
                  <c:v>6786.6728801795953</c:v>
                </c:pt>
                <c:pt idx="10">
                  <c:v>6913.5762359323717</c:v>
                </c:pt>
                <c:pt idx="11">
                  <c:v>7330.0421409954452</c:v>
                </c:pt>
                <c:pt idx="12">
                  <c:v>8079.9024428791672</c:v>
                </c:pt>
                <c:pt idx="13">
                  <c:v>8488.3909042029991</c:v>
                </c:pt>
                <c:pt idx="14">
                  <c:v>8817.3039256829052</c:v>
                </c:pt>
                <c:pt idx="15">
                  <c:v>9595.3712395195271</c:v>
                </c:pt>
                <c:pt idx="16">
                  <c:v>10150.516098574341</c:v>
                </c:pt>
                <c:pt idx="17">
                  <c:v>10668.12489520393</c:v>
                </c:pt>
                <c:pt idx="18">
                  <c:v>10866.70297009933</c:v>
                </c:pt>
                <c:pt idx="19">
                  <c:v>10647.592550727461</c:v>
                </c:pt>
                <c:pt idx="20">
                  <c:v>10990.31342694946</c:v>
                </c:pt>
                <c:pt idx="21">
                  <c:v>11224.011743967611</c:v>
                </c:pt>
                <c:pt idx="22">
                  <c:v>11336.578860105899</c:v>
                </c:pt>
                <c:pt idx="23">
                  <c:v>11655.366854977719</c:v>
                </c:pt>
                <c:pt idx="24">
                  <c:v>12227.55016895193</c:v>
                </c:pt>
                <c:pt idx="25">
                  <c:v>12773.41837060634</c:v>
                </c:pt>
                <c:pt idx="26">
                  <c:v>13201.320631674989</c:v>
                </c:pt>
                <c:pt idx="27">
                  <c:v>13745.729554390669</c:v>
                </c:pt>
                <c:pt idx="28">
                  <c:v>14061.39679733207</c:v>
                </c:pt>
                <c:pt idx="29">
                  <c:v>13784.151222270761</c:v>
                </c:pt>
                <c:pt idx="30">
                  <c:v>14435.079080695141</c:v>
                </c:pt>
                <c:pt idx="31">
                  <c:v>15129.097962846199</c:v>
                </c:pt>
                <c:pt idx="32">
                  <c:v>15835.928997489729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A0-D848-A4DB-A4CF3CE8F846}"/>
            </c:ext>
          </c:extLst>
        </c:ser>
        <c:ser>
          <c:idx val="1"/>
          <c:order val="1"/>
          <c:tx>
            <c:v>Corea</c:v>
          </c:tx>
          <c:marker>
            <c:symbol val="none"/>
          </c:marker>
          <c:dLbls>
            <c:dLbl>
              <c:idx val="4"/>
              <c:layout>
                <c:manualLayout>
                  <c:x val="-2.0484999058704E-2"/>
                  <c:y val="2.01471407558573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A0-D848-A4DB-A4CF3CE8F846}"/>
                </c:ext>
              </c:extLst>
            </c:dLbl>
            <c:dLbl>
              <c:idx val="17"/>
              <c:layout>
                <c:manualLayout>
                  <c:x val="-3.0727498588055902E-2"/>
                  <c:y val="-1.41029985291001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A0-D848-A4DB-A4CF3CE8F8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Data!$X$126:$BD$126</c:f>
              <c:numCache>
                <c:formatCode>#,##0</c:formatCode>
                <c:ptCount val="33"/>
                <c:pt idx="0">
                  <c:v>5543.5722466458401</c:v>
                </c:pt>
                <c:pt idx="1">
                  <c:v>5794.1859019440717</c:v>
                </c:pt>
                <c:pt idx="2">
                  <c:v>6123.2611484612498</c:v>
                </c:pt>
                <c:pt idx="3">
                  <c:v>6683.7802370338622</c:v>
                </c:pt>
                <c:pt idx="4">
                  <c:v>7136.6265823547019</c:v>
                </c:pt>
                <c:pt idx="5">
                  <c:v>7547.3824214123097</c:v>
                </c:pt>
                <c:pt idx="6">
                  <c:v>8272.1989511414049</c:v>
                </c:pt>
                <c:pt idx="7">
                  <c:v>9104.3179761013889</c:v>
                </c:pt>
                <c:pt idx="8">
                  <c:v>9977.1366691693202</c:v>
                </c:pt>
                <c:pt idx="9">
                  <c:v>10548.26701464958</c:v>
                </c:pt>
                <c:pt idx="10">
                  <c:v>11382.642329758501</c:v>
                </c:pt>
                <c:pt idx="11">
                  <c:v>12337.009308937821</c:v>
                </c:pt>
                <c:pt idx="12">
                  <c:v>12943.728866743129</c:v>
                </c:pt>
                <c:pt idx="13">
                  <c:v>13615.12291292261</c:v>
                </c:pt>
                <c:pt idx="14">
                  <c:v>14645.40640070926</c:v>
                </c:pt>
                <c:pt idx="15">
                  <c:v>15761.316386983701</c:v>
                </c:pt>
                <c:pt idx="16">
                  <c:v>16704.359969627611</c:v>
                </c:pt>
                <c:pt idx="17">
                  <c:v>17318.077372106141</c:v>
                </c:pt>
                <c:pt idx="18">
                  <c:v>16014.966347385391</c:v>
                </c:pt>
                <c:pt idx="19">
                  <c:v>17410.07383946011</c:v>
                </c:pt>
                <c:pt idx="20">
                  <c:v>18730.425095512379</c:v>
                </c:pt>
                <c:pt idx="21">
                  <c:v>19331.154879322799</c:v>
                </c:pt>
                <c:pt idx="22">
                  <c:v>20598.0732714234</c:v>
                </c:pt>
                <c:pt idx="23">
                  <c:v>21070.529585512351</c:v>
                </c:pt>
                <c:pt idx="24">
                  <c:v>21961.1845698957</c:v>
                </c:pt>
                <c:pt idx="25">
                  <c:v>22783.2700526441</c:v>
                </c:pt>
                <c:pt idx="26">
                  <c:v>23847.221891710698</c:v>
                </c:pt>
                <c:pt idx="27">
                  <c:v>24948.257700960821</c:v>
                </c:pt>
                <c:pt idx="28">
                  <c:v>25338.65355804532</c:v>
                </c:pt>
                <c:pt idx="29">
                  <c:v>25299.184914537462</c:v>
                </c:pt>
                <c:pt idx="30">
                  <c:v>26774.03488721843</c:v>
                </c:pt>
                <c:pt idx="31">
                  <c:v>27554.118597089499</c:v>
                </c:pt>
                <c:pt idx="32">
                  <c:v>27990.83396162968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CA0-D848-A4DB-A4CF3CE8F846}"/>
            </c:ext>
          </c:extLst>
        </c:ser>
        <c:ser>
          <c:idx val="2"/>
          <c:order val="2"/>
          <c:tx>
            <c:v>EEUU</c:v>
          </c:tx>
          <c:marker>
            <c:symbol val="none"/>
          </c:marker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Data!$X$243:$BD$243</c:f>
              <c:numCache>
                <c:formatCode>#,##0</c:formatCode>
                <c:ptCount val="33"/>
                <c:pt idx="0">
                  <c:v>25509.516998569699</c:v>
                </c:pt>
                <c:pt idx="1">
                  <c:v>25902.312325137489</c:v>
                </c:pt>
                <c:pt idx="2">
                  <c:v>25148.49091788107</c:v>
                </c:pt>
                <c:pt idx="3">
                  <c:v>26044.94593484807</c:v>
                </c:pt>
                <c:pt idx="4">
                  <c:v>27678.151171419489</c:v>
                </c:pt>
                <c:pt idx="5">
                  <c:v>28562.061834871649</c:v>
                </c:pt>
                <c:pt idx="6">
                  <c:v>29269.196653521161</c:v>
                </c:pt>
                <c:pt idx="7">
                  <c:v>29927.483294743059</c:v>
                </c:pt>
                <c:pt idx="8">
                  <c:v>30872.92790563561</c:v>
                </c:pt>
                <c:pt idx="9">
                  <c:v>31673.00734546368</c:v>
                </c:pt>
                <c:pt idx="10">
                  <c:v>31898.50294243719</c:v>
                </c:pt>
                <c:pt idx="11">
                  <c:v>31392.8714014096</c:v>
                </c:pt>
                <c:pt idx="12">
                  <c:v>32014.626881963559</c:v>
                </c:pt>
                <c:pt idx="13">
                  <c:v>32502.818185665539</c:v>
                </c:pt>
                <c:pt idx="14">
                  <c:v>33427.711438626357</c:v>
                </c:pt>
                <c:pt idx="15">
                  <c:v>33873.996349679663</c:v>
                </c:pt>
                <c:pt idx="16">
                  <c:v>34749.845950540846</c:v>
                </c:pt>
                <c:pt idx="17">
                  <c:v>35880.978665502807</c:v>
                </c:pt>
                <c:pt idx="18">
                  <c:v>37026.108013659403</c:v>
                </c:pt>
                <c:pt idx="19">
                  <c:v>38385.536123853177</c:v>
                </c:pt>
                <c:pt idx="20">
                  <c:v>39544.955546896002</c:v>
                </c:pt>
                <c:pt idx="21">
                  <c:v>39583.610081315703</c:v>
                </c:pt>
                <c:pt idx="22">
                  <c:v>39934.957992361953</c:v>
                </c:pt>
                <c:pt idx="23">
                  <c:v>40603.853463048872</c:v>
                </c:pt>
                <c:pt idx="24">
                  <c:v>41629.711221960177</c:v>
                </c:pt>
                <c:pt idx="25">
                  <c:v>42516.393469999282</c:v>
                </c:pt>
                <c:pt idx="26">
                  <c:v>43228.111147106982</c:v>
                </c:pt>
                <c:pt idx="27">
                  <c:v>43635.585206814227</c:v>
                </c:pt>
                <c:pt idx="28">
                  <c:v>43069.581985720783</c:v>
                </c:pt>
                <c:pt idx="29">
                  <c:v>41366.289894522772</c:v>
                </c:pt>
                <c:pt idx="30">
                  <c:v>42000.965162265173</c:v>
                </c:pt>
                <c:pt idx="31">
                  <c:v>42446.781680320877</c:v>
                </c:pt>
                <c:pt idx="32">
                  <c:v>43063.35705787484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CA0-D848-A4DB-A4CF3CE8F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543184"/>
        <c:axId val="309962000"/>
      </c:lineChart>
      <c:catAx>
        <c:axId val="304543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09962000"/>
        <c:crosses val="autoZero"/>
        <c:auto val="1"/>
        <c:lblAlgn val="ctr"/>
        <c:lblOffset val="100"/>
        <c:noMultiLvlLbl val="0"/>
      </c:catAx>
      <c:valAx>
        <c:axId val="309962000"/>
        <c:scaling>
          <c:logBase val="10"/>
          <c:orientation val="minMax"/>
          <c:max val="20000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04543184"/>
        <c:crosses val="autoZero"/>
        <c:crossBetween val="between"/>
      </c:valAx>
    </c:plotArea>
    <c:legend>
      <c:legendPos val="r"/>
      <c:legendEntry>
        <c:idx val="2"/>
        <c:delete val="1"/>
      </c:legendEntry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Chile</c:v>
          </c:tx>
          <c:marker>
            <c:symbol val="none"/>
          </c:marker>
          <c:dLbls>
            <c:dLbl>
              <c:idx val="4"/>
              <c:layout>
                <c:manualLayout>
                  <c:x val="-3.0555555555555499E-2"/>
                  <c:y val="-2.31481481481480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3C-1345-8408-6899B72B8737}"/>
                </c:ext>
              </c:extLst>
            </c:dLbl>
            <c:dLbl>
              <c:idx val="17"/>
              <c:layout>
                <c:manualLayout>
                  <c:x val="-4.1666666666666699E-2"/>
                  <c:y val="-4.16666666666666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3C-1345-8408-6899B72B8737}"/>
                </c:ext>
              </c:extLst>
            </c:dLbl>
            <c:dLbl>
              <c:idx val="32"/>
              <c:layout>
                <c:manualLayout>
                  <c:x val="0"/>
                  <c:y val="-2.77777777777778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3C-1345-8408-6899B72B87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Data!$X$43:$BD$43</c:f>
              <c:numCache>
                <c:formatCode>#,##0</c:formatCode>
                <c:ptCount val="33"/>
                <c:pt idx="0">
                  <c:v>5639.1751559189725</c:v>
                </c:pt>
                <c:pt idx="1">
                  <c:v>5817.5246134850204</c:v>
                </c:pt>
                <c:pt idx="2">
                  <c:v>5135.5972903561806</c:v>
                </c:pt>
                <c:pt idx="3">
                  <c:v>4861.7877248879613</c:v>
                </c:pt>
                <c:pt idx="4">
                  <c:v>5163.6097895832518</c:v>
                </c:pt>
                <c:pt idx="5">
                  <c:v>5439.8561422400708</c:v>
                </c:pt>
                <c:pt idx="6">
                  <c:v>5648.9150709673331</c:v>
                </c:pt>
                <c:pt idx="7">
                  <c:v>5920.7849166525439</c:v>
                </c:pt>
                <c:pt idx="8">
                  <c:v>6246.187830537111</c:v>
                </c:pt>
                <c:pt idx="9">
                  <c:v>6786.6728801795953</c:v>
                </c:pt>
                <c:pt idx="10">
                  <c:v>6913.5762359323717</c:v>
                </c:pt>
                <c:pt idx="11">
                  <c:v>7330.0421409954452</c:v>
                </c:pt>
                <c:pt idx="12">
                  <c:v>8079.9024428791672</c:v>
                </c:pt>
                <c:pt idx="13">
                  <c:v>8488.3909042029973</c:v>
                </c:pt>
                <c:pt idx="14">
                  <c:v>8817.3039256829034</c:v>
                </c:pt>
                <c:pt idx="15">
                  <c:v>9595.3712395195271</c:v>
                </c:pt>
                <c:pt idx="16">
                  <c:v>10150.516098574341</c:v>
                </c:pt>
                <c:pt idx="17">
                  <c:v>10668.12489520393</c:v>
                </c:pt>
                <c:pt idx="18">
                  <c:v>10866.70297009933</c:v>
                </c:pt>
                <c:pt idx="19">
                  <c:v>10647.592550727461</c:v>
                </c:pt>
                <c:pt idx="20">
                  <c:v>10990.31342694946</c:v>
                </c:pt>
                <c:pt idx="21">
                  <c:v>11224.011743967611</c:v>
                </c:pt>
                <c:pt idx="22">
                  <c:v>11336.578860105899</c:v>
                </c:pt>
                <c:pt idx="23">
                  <c:v>11655.366854977719</c:v>
                </c:pt>
                <c:pt idx="24">
                  <c:v>12227.55016895193</c:v>
                </c:pt>
                <c:pt idx="25">
                  <c:v>12773.41837060634</c:v>
                </c:pt>
                <c:pt idx="26">
                  <c:v>13201.320631674989</c:v>
                </c:pt>
                <c:pt idx="27">
                  <c:v>13745.729554390669</c:v>
                </c:pt>
                <c:pt idx="28">
                  <c:v>14061.39679733207</c:v>
                </c:pt>
                <c:pt idx="29">
                  <c:v>13784.151222270761</c:v>
                </c:pt>
                <c:pt idx="30">
                  <c:v>14435.079080695141</c:v>
                </c:pt>
                <c:pt idx="31">
                  <c:v>15129.097962846199</c:v>
                </c:pt>
                <c:pt idx="32">
                  <c:v>15835.928997489729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3C-1345-8408-6899B72B8737}"/>
            </c:ext>
          </c:extLst>
        </c:ser>
        <c:ser>
          <c:idx val="1"/>
          <c:order val="1"/>
          <c:tx>
            <c:v>Corea</c:v>
          </c:tx>
          <c:marker>
            <c:symbol val="none"/>
          </c:marker>
          <c:dLbls>
            <c:dLbl>
              <c:idx val="4"/>
              <c:layout>
                <c:manualLayout>
                  <c:x val="-2.0484999058704E-2"/>
                  <c:y val="2.01471407558573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3C-1345-8408-6899B72B8737}"/>
                </c:ext>
              </c:extLst>
            </c:dLbl>
            <c:dLbl>
              <c:idx val="17"/>
              <c:layout>
                <c:manualLayout>
                  <c:x val="-3.0727498588055902E-2"/>
                  <c:y val="-1.41029985291001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3C-1345-8408-6899B72B87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Data!$X$126:$BD$126</c:f>
              <c:numCache>
                <c:formatCode>#,##0</c:formatCode>
                <c:ptCount val="33"/>
                <c:pt idx="0">
                  <c:v>5543.5722466458401</c:v>
                </c:pt>
                <c:pt idx="1">
                  <c:v>5794.1859019440717</c:v>
                </c:pt>
                <c:pt idx="2">
                  <c:v>6123.2611484612498</c:v>
                </c:pt>
                <c:pt idx="3">
                  <c:v>6683.7802370338622</c:v>
                </c:pt>
                <c:pt idx="4">
                  <c:v>7136.6265823547019</c:v>
                </c:pt>
                <c:pt idx="5">
                  <c:v>7547.3824214123097</c:v>
                </c:pt>
                <c:pt idx="6">
                  <c:v>8272.1989511414049</c:v>
                </c:pt>
                <c:pt idx="7">
                  <c:v>9104.3179761013889</c:v>
                </c:pt>
                <c:pt idx="8">
                  <c:v>9977.1366691693202</c:v>
                </c:pt>
                <c:pt idx="9">
                  <c:v>10548.26701464958</c:v>
                </c:pt>
                <c:pt idx="10">
                  <c:v>11382.642329758501</c:v>
                </c:pt>
                <c:pt idx="11">
                  <c:v>12337.009308937821</c:v>
                </c:pt>
                <c:pt idx="12">
                  <c:v>12943.728866743129</c:v>
                </c:pt>
                <c:pt idx="13">
                  <c:v>13615.12291292261</c:v>
                </c:pt>
                <c:pt idx="14">
                  <c:v>14645.40640070926</c:v>
                </c:pt>
                <c:pt idx="15">
                  <c:v>15761.316386983701</c:v>
                </c:pt>
                <c:pt idx="16">
                  <c:v>16704.359969627611</c:v>
                </c:pt>
                <c:pt idx="17">
                  <c:v>17318.077372106141</c:v>
                </c:pt>
                <c:pt idx="18">
                  <c:v>16014.966347385391</c:v>
                </c:pt>
                <c:pt idx="19">
                  <c:v>17410.07383946011</c:v>
                </c:pt>
                <c:pt idx="20">
                  <c:v>18730.425095512379</c:v>
                </c:pt>
                <c:pt idx="21">
                  <c:v>19331.154879322799</c:v>
                </c:pt>
                <c:pt idx="22">
                  <c:v>20598.0732714234</c:v>
                </c:pt>
                <c:pt idx="23">
                  <c:v>21070.529585512351</c:v>
                </c:pt>
                <c:pt idx="24">
                  <c:v>21961.184569895679</c:v>
                </c:pt>
                <c:pt idx="25">
                  <c:v>22783.2700526441</c:v>
                </c:pt>
                <c:pt idx="26">
                  <c:v>23847.221891710698</c:v>
                </c:pt>
                <c:pt idx="27">
                  <c:v>24948.257700960821</c:v>
                </c:pt>
                <c:pt idx="28">
                  <c:v>25338.653558045298</c:v>
                </c:pt>
                <c:pt idx="29">
                  <c:v>25299.184914537462</c:v>
                </c:pt>
                <c:pt idx="30">
                  <c:v>26774.03488721843</c:v>
                </c:pt>
                <c:pt idx="31">
                  <c:v>27554.118597089491</c:v>
                </c:pt>
                <c:pt idx="32">
                  <c:v>27990.83396162968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C3C-1345-8408-6899B72B8737}"/>
            </c:ext>
          </c:extLst>
        </c:ser>
        <c:ser>
          <c:idx val="2"/>
          <c:order val="2"/>
          <c:tx>
            <c:v>EEUU</c:v>
          </c:tx>
          <c:marker>
            <c:symbol val="none"/>
          </c:marker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Data!$X$243:$BD$243</c:f>
              <c:numCache>
                <c:formatCode>#,##0</c:formatCode>
                <c:ptCount val="33"/>
                <c:pt idx="0">
                  <c:v>25509.516998569699</c:v>
                </c:pt>
                <c:pt idx="1">
                  <c:v>25902.312325137489</c:v>
                </c:pt>
                <c:pt idx="2">
                  <c:v>25148.49091788107</c:v>
                </c:pt>
                <c:pt idx="3">
                  <c:v>26044.94593484807</c:v>
                </c:pt>
                <c:pt idx="4">
                  <c:v>27678.151171419489</c:v>
                </c:pt>
                <c:pt idx="5">
                  <c:v>28562.061834871649</c:v>
                </c:pt>
                <c:pt idx="6">
                  <c:v>29269.196653521161</c:v>
                </c:pt>
                <c:pt idx="7">
                  <c:v>29927.483294743059</c:v>
                </c:pt>
                <c:pt idx="8">
                  <c:v>30872.92790563561</c:v>
                </c:pt>
                <c:pt idx="9">
                  <c:v>31673.00734546368</c:v>
                </c:pt>
                <c:pt idx="10">
                  <c:v>31898.50294243719</c:v>
                </c:pt>
                <c:pt idx="11">
                  <c:v>31392.8714014096</c:v>
                </c:pt>
                <c:pt idx="12">
                  <c:v>32014.626881963559</c:v>
                </c:pt>
                <c:pt idx="13">
                  <c:v>32502.818185665539</c:v>
                </c:pt>
                <c:pt idx="14">
                  <c:v>33427.711438626357</c:v>
                </c:pt>
                <c:pt idx="15">
                  <c:v>33873.996349679663</c:v>
                </c:pt>
                <c:pt idx="16">
                  <c:v>34749.845950540846</c:v>
                </c:pt>
                <c:pt idx="17">
                  <c:v>35880.978665502807</c:v>
                </c:pt>
                <c:pt idx="18">
                  <c:v>37026.108013659403</c:v>
                </c:pt>
                <c:pt idx="19">
                  <c:v>38385.536123853177</c:v>
                </c:pt>
                <c:pt idx="20">
                  <c:v>39544.955546896002</c:v>
                </c:pt>
                <c:pt idx="21">
                  <c:v>39583.610081315703</c:v>
                </c:pt>
                <c:pt idx="22">
                  <c:v>39934.957992361953</c:v>
                </c:pt>
                <c:pt idx="23">
                  <c:v>40603.853463048872</c:v>
                </c:pt>
                <c:pt idx="24">
                  <c:v>41629.711221960177</c:v>
                </c:pt>
                <c:pt idx="25">
                  <c:v>42516.393469999282</c:v>
                </c:pt>
                <c:pt idx="26">
                  <c:v>43228.111147106982</c:v>
                </c:pt>
                <c:pt idx="27">
                  <c:v>43635.585206814227</c:v>
                </c:pt>
                <c:pt idx="28">
                  <c:v>43069.581985720783</c:v>
                </c:pt>
                <c:pt idx="29">
                  <c:v>41366.289894522772</c:v>
                </c:pt>
                <c:pt idx="30">
                  <c:v>42000.965162265173</c:v>
                </c:pt>
                <c:pt idx="31">
                  <c:v>42446.781680320877</c:v>
                </c:pt>
                <c:pt idx="32">
                  <c:v>43063.35705787484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C3C-1345-8408-6899B72B8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558656"/>
        <c:axId val="304559216"/>
      </c:lineChart>
      <c:catAx>
        <c:axId val="30455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04559216"/>
        <c:crosses val="autoZero"/>
        <c:auto val="1"/>
        <c:lblAlgn val="ctr"/>
        <c:lblOffset val="100"/>
        <c:noMultiLvlLbl val="0"/>
      </c:catAx>
      <c:valAx>
        <c:axId val="304559216"/>
        <c:scaling>
          <c:logBase val="10"/>
          <c:orientation val="minMax"/>
          <c:max val="20000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04558656"/>
        <c:crosses val="autoZero"/>
        <c:crossBetween val="between"/>
      </c:valAx>
    </c:plotArea>
    <c:legend>
      <c:legendPos val="r"/>
      <c:legendEntry>
        <c:idx val="2"/>
        <c:delete val="1"/>
      </c:legendEntry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Chile</c:v>
          </c:tx>
          <c:marker>
            <c:symbol val="none"/>
          </c:marker>
          <c:dLbls>
            <c:dLbl>
              <c:idx val="4"/>
              <c:layout>
                <c:manualLayout>
                  <c:x val="-3.0555555555555499E-2"/>
                  <c:y val="-2.31481481481480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82-6640-95CB-1CE98562B080}"/>
                </c:ext>
              </c:extLst>
            </c:dLbl>
            <c:dLbl>
              <c:idx val="17"/>
              <c:layout>
                <c:manualLayout>
                  <c:x val="-4.1666666666666699E-2"/>
                  <c:y val="-4.166666666666669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2-6640-95CB-1CE98562B080}"/>
                </c:ext>
              </c:extLst>
            </c:dLbl>
            <c:dLbl>
              <c:idx val="32"/>
              <c:layout>
                <c:manualLayout>
                  <c:x val="0"/>
                  <c:y val="-2.77777777777778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82-6640-95CB-1CE98562B0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Data!$X$43:$BD$43</c:f>
              <c:numCache>
                <c:formatCode>#,##0</c:formatCode>
                <c:ptCount val="33"/>
                <c:pt idx="0">
                  <c:v>5639.1751559189725</c:v>
                </c:pt>
                <c:pt idx="1">
                  <c:v>5817.5246134850204</c:v>
                </c:pt>
                <c:pt idx="2">
                  <c:v>5135.5972903561806</c:v>
                </c:pt>
                <c:pt idx="3">
                  <c:v>4861.7877248879613</c:v>
                </c:pt>
                <c:pt idx="4">
                  <c:v>5163.6097895832518</c:v>
                </c:pt>
                <c:pt idx="5">
                  <c:v>5439.8561422400708</c:v>
                </c:pt>
                <c:pt idx="6">
                  <c:v>5648.9150709673331</c:v>
                </c:pt>
                <c:pt idx="7">
                  <c:v>5920.7849166525439</c:v>
                </c:pt>
                <c:pt idx="8">
                  <c:v>6246.187830537111</c:v>
                </c:pt>
                <c:pt idx="9">
                  <c:v>6786.6728801795953</c:v>
                </c:pt>
                <c:pt idx="10">
                  <c:v>6913.5762359323717</c:v>
                </c:pt>
                <c:pt idx="11">
                  <c:v>7330.0421409954452</c:v>
                </c:pt>
                <c:pt idx="12">
                  <c:v>8079.9024428791672</c:v>
                </c:pt>
                <c:pt idx="13">
                  <c:v>8488.3909042030009</c:v>
                </c:pt>
                <c:pt idx="14">
                  <c:v>8817.3039256829106</c:v>
                </c:pt>
                <c:pt idx="15">
                  <c:v>9595.3712395195271</c:v>
                </c:pt>
                <c:pt idx="16">
                  <c:v>10150.516098574341</c:v>
                </c:pt>
                <c:pt idx="17">
                  <c:v>10668.12489520393</c:v>
                </c:pt>
                <c:pt idx="18">
                  <c:v>10866.70297009933</c:v>
                </c:pt>
                <c:pt idx="19">
                  <c:v>10647.592550727461</c:v>
                </c:pt>
                <c:pt idx="20">
                  <c:v>10990.31342694946</c:v>
                </c:pt>
                <c:pt idx="21">
                  <c:v>11224.011743967611</c:v>
                </c:pt>
                <c:pt idx="22">
                  <c:v>11336.578860105899</c:v>
                </c:pt>
                <c:pt idx="23">
                  <c:v>11655.366854977719</c:v>
                </c:pt>
                <c:pt idx="24">
                  <c:v>12227.55016895193</c:v>
                </c:pt>
                <c:pt idx="25">
                  <c:v>12773.41837060634</c:v>
                </c:pt>
                <c:pt idx="26">
                  <c:v>13201.320631674989</c:v>
                </c:pt>
                <c:pt idx="27">
                  <c:v>13745.729554390669</c:v>
                </c:pt>
                <c:pt idx="28">
                  <c:v>14061.39679733207</c:v>
                </c:pt>
                <c:pt idx="29">
                  <c:v>13784.151222270761</c:v>
                </c:pt>
                <c:pt idx="30">
                  <c:v>14435.079080695141</c:v>
                </c:pt>
                <c:pt idx="31">
                  <c:v>15129.097962846199</c:v>
                </c:pt>
                <c:pt idx="32">
                  <c:v>15835.928997489729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82-6640-95CB-1CE98562B080}"/>
            </c:ext>
          </c:extLst>
        </c:ser>
        <c:ser>
          <c:idx val="1"/>
          <c:order val="1"/>
          <c:tx>
            <c:v>Corea</c:v>
          </c:tx>
          <c:marker>
            <c:symbol val="none"/>
          </c:marker>
          <c:dLbls>
            <c:dLbl>
              <c:idx val="4"/>
              <c:layout>
                <c:manualLayout>
                  <c:x val="-2.0484999058704E-2"/>
                  <c:y val="2.01471407558573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82-6640-95CB-1CE98562B080}"/>
                </c:ext>
              </c:extLst>
            </c:dLbl>
            <c:dLbl>
              <c:idx val="17"/>
              <c:layout>
                <c:manualLayout>
                  <c:x val="-3.0727498588055902E-2"/>
                  <c:y val="-1.41029985291001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2-6640-95CB-1CE98562B080}"/>
                </c:ext>
              </c:extLst>
            </c:dLbl>
            <c:dLbl>
              <c:idx val="32"/>
              <c:layout>
                <c:manualLayout>
                  <c:x val="0"/>
                  <c:y val="-1.3012284416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82-6640-95CB-1CE98562B0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Data!$X$126:$BD$126</c:f>
              <c:numCache>
                <c:formatCode>#,##0</c:formatCode>
                <c:ptCount val="33"/>
                <c:pt idx="0">
                  <c:v>5543.5722466458401</c:v>
                </c:pt>
                <c:pt idx="1">
                  <c:v>5794.1859019440717</c:v>
                </c:pt>
                <c:pt idx="2">
                  <c:v>6123.2611484612498</c:v>
                </c:pt>
                <c:pt idx="3">
                  <c:v>6683.7802370338622</c:v>
                </c:pt>
                <c:pt idx="4">
                  <c:v>7136.6265823547019</c:v>
                </c:pt>
                <c:pt idx="5">
                  <c:v>7547.3824214123097</c:v>
                </c:pt>
                <c:pt idx="6">
                  <c:v>8272.1989511414049</c:v>
                </c:pt>
                <c:pt idx="7">
                  <c:v>9104.3179761013907</c:v>
                </c:pt>
                <c:pt idx="8">
                  <c:v>9977.1366691693202</c:v>
                </c:pt>
                <c:pt idx="9">
                  <c:v>10548.26701464958</c:v>
                </c:pt>
                <c:pt idx="10">
                  <c:v>11382.642329758501</c:v>
                </c:pt>
                <c:pt idx="11">
                  <c:v>12337.009308937821</c:v>
                </c:pt>
                <c:pt idx="12">
                  <c:v>12943.728866743129</c:v>
                </c:pt>
                <c:pt idx="13">
                  <c:v>13615.12291292261</c:v>
                </c:pt>
                <c:pt idx="14">
                  <c:v>14645.40640070926</c:v>
                </c:pt>
                <c:pt idx="15">
                  <c:v>15761.316386983701</c:v>
                </c:pt>
                <c:pt idx="16">
                  <c:v>16704.359969627611</c:v>
                </c:pt>
                <c:pt idx="17">
                  <c:v>17318.077372106141</c:v>
                </c:pt>
                <c:pt idx="18">
                  <c:v>16014.966347385391</c:v>
                </c:pt>
                <c:pt idx="19">
                  <c:v>17410.07383946011</c:v>
                </c:pt>
                <c:pt idx="20">
                  <c:v>18730.425095512379</c:v>
                </c:pt>
                <c:pt idx="21">
                  <c:v>19331.154879322799</c:v>
                </c:pt>
                <c:pt idx="22">
                  <c:v>20598.0732714234</c:v>
                </c:pt>
                <c:pt idx="23">
                  <c:v>21070.529585512351</c:v>
                </c:pt>
                <c:pt idx="24">
                  <c:v>21961.184569895719</c:v>
                </c:pt>
                <c:pt idx="25">
                  <c:v>22783.2700526441</c:v>
                </c:pt>
                <c:pt idx="26">
                  <c:v>23847.221891710698</c:v>
                </c:pt>
                <c:pt idx="27">
                  <c:v>24948.257700960821</c:v>
                </c:pt>
                <c:pt idx="28">
                  <c:v>25338.653558045338</c:v>
                </c:pt>
                <c:pt idx="29">
                  <c:v>25299.184914537462</c:v>
                </c:pt>
                <c:pt idx="30">
                  <c:v>26774.03488721843</c:v>
                </c:pt>
                <c:pt idx="31">
                  <c:v>27554.118597089499</c:v>
                </c:pt>
                <c:pt idx="32">
                  <c:v>27990.83396162968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B82-6640-95CB-1CE98562B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230464"/>
        <c:axId val="310231024"/>
      </c:lineChart>
      <c:catAx>
        <c:axId val="3102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10231024"/>
        <c:crosses val="autoZero"/>
        <c:auto val="1"/>
        <c:lblAlgn val="ctr"/>
        <c:lblOffset val="100"/>
        <c:noMultiLvlLbl val="0"/>
      </c:catAx>
      <c:valAx>
        <c:axId val="310231024"/>
        <c:scaling>
          <c:logBase val="10"/>
          <c:orientation val="minMax"/>
          <c:max val="30000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102304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Chile</c:v>
          </c:tx>
          <c:marker>
            <c:symbol val="none"/>
          </c:marker>
          <c:dLbls>
            <c:dLbl>
              <c:idx val="4"/>
              <c:layout>
                <c:manualLayout>
                  <c:x val="-3.0555555555555499E-2"/>
                  <c:y val="-2.31481481481480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B1-684D-98BA-3AAF3B9BC805}"/>
                </c:ext>
              </c:extLst>
            </c:dLbl>
            <c:dLbl>
              <c:idx val="17"/>
              <c:layout>
                <c:manualLayout>
                  <c:x val="-2.9960981722265301E-2"/>
                  <c:y val="-2.55489540619808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B1-684D-98BA-3AAF3B9BC805}"/>
                </c:ext>
              </c:extLst>
            </c:dLbl>
            <c:dLbl>
              <c:idx val="32"/>
              <c:layout>
                <c:manualLayout>
                  <c:x val="0"/>
                  <c:y val="-2.77777777777778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B1-684D-98BA-3AAF3B9BC8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Data!$X$43:$BD$43</c:f>
              <c:numCache>
                <c:formatCode>#,##0</c:formatCode>
                <c:ptCount val="33"/>
                <c:pt idx="0">
                  <c:v>5639.1751559189725</c:v>
                </c:pt>
                <c:pt idx="1">
                  <c:v>5817.5246134850204</c:v>
                </c:pt>
                <c:pt idx="2">
                  <c:v>5135.5972903561806</c:v>
                </c:pt>
                <c:pt idx="3">
                  <c:v>4861.7877248879613</c:v>
                </c:pt>
                <c:pt idx="4">
                  <c:v>5163.6097895832518</c:v>
                </c:pt>
                <c:pt idx="5">
                  <c:v>5439.8561422400708</c:v>
                </c:pt>
                <c:pt idx="6">
                  <c:v>5648.9150709673331</c:v>
                </c:pt>
                <c:pt idx="7">
                  <c:v>5920.7849166525439</c:v>
                </c:pt>
                <c:pt idx="8">
                  <c:v>6246.187830537111</c:v>
                </c:pt>
                <c:pt idx="9">
                  <c:v>6786.6728801795953</c:v>
                </c:pt>
                <c:pt idx="10">
                  <c:v>6913.5762359323717</c:v>
                </c:pt>
                <c:pt idx="11">
                  <c:v>7330.0421409954452</c:v>
                </c:pt>
                <c:pt idx="12">
                  <c:v>8079.9024428791672</c:v>
                </c:pt>
                <c:pt idx="13">
                  <c:v>8488.3909042030009</c:v>
                </c:pt>
                <c:pt idx="14">
                  <c:v>8817.3039256829106</c:v>
                </c:pt>
                <c:pt idx="15">
                  <c:v>9595.3712395195271</c:v>
                </c:pt>
                <c:pt idx="16">
                  <c:v>10150.516098574341</c:v>
                </c:pt>
                <c:pt idx="17">
                  <c:v>10668.12489520393</c:v>
                </c:pt>
                <c:pt idx="18">
                  <c:v>10866.70297009933</c:v>
                </c:pt>
                <c:pt idx="19">
                  <c:v>10647.592550727461</c:v>
                </c:pt>
                <c:pt idx="20">
                  <c:v>10990.31342694946</c:v>
                </c:pt>
                <c:pt idx="21">
                  <c:v>11224.011743967611</c:v>
                </c:pt>
                <c:pt idx="22">
                  <c:v>11336.578860105899</c:v>
                </c:pt>
                <c:pt idx="23">
                  <c:v>11655.366854977719</c:v>
                </c:pt>
                <c:pt idx="24">
                  <c:v>12227.55016895193</c:v>
                </c:pt>
                <c:pt idx="25">
                  <c:v>12773.41837060634</c:v>
                </c:pt>
                <c:pt idx="26">
                  <c:v>13201.320631674989</c:v>
                </c:pt>
                <c:pt idx="27">
                  <c:v>13745.729554390669</c:v>
                </c:pt>
                <c:pt idx="28">
                  <c:v>14061.39679733207</c:v>
                </c:pt>
                <c:pt idx="29">
                  <c:v>13784.151222270761</c:v>
                </c:pt>
                <c:pt idx="30">
                  <c:v>14435.079080695141</c:v>
                </c:pt>
                <c:pt idx="31">
                  <c:v>15129.097962846199</c:v>
                </c:pt>
                <c:pt idx="32">
                  <c:v>15835.928997489729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B1-684D-98BA-3AAF3B9BC805}"/>
            </c:ext>
          </c:extLst>
        </c:ser>
        <c:ser>
          <c:idx val="1"/>
          <c:order val="1"/>
          <c:tx>
            <c:v>Corea</c:v>
          </c:tx>
          <c:marker>
            <c:symbol val="none"/>
          </c:marker>
          <c:dLbls>
            <c:dLbl>
              <c:idx val="4"/>
              <c:layout>
                <c:manualLayout>
                  <c:x val="-2.0484999058704E-2"/>
                  <c:y val="2.01471407558573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B1-684D-98BA-3AAF3B9BC805}"/>
                </c:ext>
              </c:extLst>
            </c:dLbl>
            <c:dLbl>
              <c:idx val="17"/>
              <c:layout>
                <c:manualLayout>
                  <c:x val="-3.0727498588055902E-2"/>
                  <c:y val="-1.41029985291001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B1-684D-98BA-3AAF3B9BC805}"/>
                </c:ext>
              </c:extLst>
            </c:dLbl>
            <c:dLbl>
              <c:idx val="32"/>
              <c:layout>
                <c:manualLayout>
                  <c:x val="-1.07301136469898E-16"/>
                  <c:y val="-2.417656890702870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B1-684D-98BA-3AAF3B9BC8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Data!$X$126:$BD$126</c:f>
              <c:numCache>
                <c:formatCode>#,##0</c:formatCode>
                <c:ptCount val="33"/>
                <c:pt idx="0">
                  <c:v>5543.5722466458401</c:v>
                </c:pt>
                <c:pt idx="1">
                  <c:v>5794.1859019440717</c:v>
                </c:pt>
                <c:pt idx="2">
                  <c:v>6123.2611484612498</c:v>
                </c:pt>
                <c:pt idx="3">
                  <c:v>6683.7802370338622</c:v>
                </c:pt>
                <c:pt idx="4">
                  <c:v>7136.6265823547019</c:v>
                </c:pt>
                <c:pt idx="5">
                  <c:v>7547.3824214123097</c:v>
                </c:pt>
                <c:pt idx="6">
                  <c:v>8272.1989511414049</c:v>
                </c:pt>
                <c:pt idx="7">
                  <c:v>9104.3179761013907</c:v>
                </c:pt>
                <c:pt idx="8">
                  <c:v>9977.1366691693202</c:v>
                </c:pt>
                <c:pt idx="9">
                  <c:v>10548.26701464958</c:v>
                </c:pt>
                <c:pt idx="10">
                  <c:v>11382.642329758501</c:v>
                </c:pt>
                <c:pt idx="11">
                  <c:v>12337.009308937821</c:v>
                </c:pt>
                <c:pt idx="12">
                  <c:v>12943.728866743129</c:v>
                </c:pt>
                <c:pt idx="13">
                  <c:v>13615.12291292261</c:v>
                </c:pt>
                <c:pt idx="14">
                  <c:v>14645.40640070926</c:v>
                </c:pt>
                <c:pt idx="15">
                  <c:v>15761.316386983701</c:v>
                </c:pt>
                <c:pt idx="16">
                  <c:v>16704.359969627611</c:v>
                </c:pt>
                <c:pt idx="17">
                  <c:v>17318.077372106141</c:v>
                </c:pt>
                <c:pt idx="18">
                  <c:v>16014.966347385391</c:v>
                </c:pt>
                <c:pt idx="19">
                  <c:v>17410.07383946011</c:v>
                </c:pt>
                <c:pt idx="20">
                  <c:v>18730.425095512379</c:v>
                </c:pt>
                <c:pt idx="21">
                  <c:v>19331.154879322799</c:v>
                </c:pt>
                <c:pt idx="22">
                  <c:v>20598.0732714234</c:v>
                </c:pt>
                <c:pt idx="23">
                  <c:v>21070.529585512351</c:v>
                </c:pt>
                <c:pt idx="24">
                  <c:v>21961.184569895719</c:v>
                </c:pt>
                <c:pt idx="25">
                  <c:v>22783.2700526441</c:v>
                </c:pt>
                <c:pt idx="26">
                  <c:v>23847.221891710698</c:v>
                </c:pt>
                <c:pt idx="27">
                  <c:v>24948.257700960821</c:v>
                </c:pt>
                <c:pt idx="28">
                  <c:v>25338.653558045338</c:v>
                </c:pt>
                <c:pt idx="29">
                  <c:v>25299.184914537462</c:v>
                </c:pt>
                <c:pt idx="30">
                  <c:v>26774.03488721843</c:v>
                </c:pt>
                <c:pt idx="31">
                  <c:v>27554.118597089499</c:v>
                </c:pt>
                <c:pt idx="32">
                  <c:v>27990.83396162968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0B1-684D-98BA-3AAF3B9BC805}"/>
            </c:ext>
          </c:extLst>
        </c:ser>
        <c:ser>
          <c:idx val="2"/>
          <c:order val="2"/>
          <c:tx>
            <c:v>EEUU</c:v>
          </c:tx>
          <c:marker>
            <c:symbol val="none"/>
          </c:marker>
          <c:dLbls>
            <c:dLbl>
              <c:idx val="4"/>
              <c:layout>
                <c:manualLayout>
                  <c:x val="-2.48746417141405E-2"/>
                  <c:y val="-2.21618548314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B1-684D-98BA-3AAF3B9BC805}"/>
                </c:ext>
              </c:extLst>
            </c:dLbl>
            <c:dLbl>
              <c:idx val="17"/>
              <c:layout>
                <c:manualLayout>
                  <c:x val="-2.1948213277182799E-2"/>
                  <c:y val="-2.6191441621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B1-684D-98BA-3AAF3B9BC805}"/>
                </c:ext>
              </c:extLst>
            </c:dLbl>
            <c:dLbl>
              <c:idx val="32"/>
              <c:layout>
                <c:manualLayout>
                  <c:x val="-1.1521371788316E-7"/>
                  <c:y val="-1.410299852910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B1-684D-98BA-3AAF3B9BC8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Data!$X$3:$BD$3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Data!$X$243:$BD$243</c:f>
              <c:numCache>
                <c:formatCode>#,##0</c:formatCode>
                <c:ptCount val="33"/>
                <c:pt idx="0">
                  <c:v>25509.516998569699</c:v>
                </c:pt>
                <c:pt idx="1">
                  <c:v>25902.312325137489</c:v>
                </c:pt>
                <c:pt idx="2">
                  <c:v>25148.49091788107</c:v>
                </c:pt>
                <c:pt idx="3">
                  <c:v>26044.94593484807</c:v>
                </c:pt>
                <c:pt idx="4">
                  <c:v>27678.151171419489</c:v>
                </c:pt>
                <c:pt idx="5">
                  <c:v>28562.061834871649</c:v>
                </c:pt>
                <c:pt idx="6">
                  <c:v>29269.196653521161</c:v>
                </c:pt>
                <c:pt idx="7">
                  <c:v>29927.483294743059</c:v>
                </c:pt>
                <c:pt idx="8">
                  <c:v>30872.92790563561</c:v>
                </c:pt>
                <c:pt idx="9">
                  <c:v>31673.00734546368</c:v>
                </c:pt>
                <c:pt idx="10">
                  <c:v>31898.50294243719</c:v>
                </c:pt>
                <c:pt idx="11">
                  <c:v>31392.8714014096</c:v>
                </c:pt>
                <c:pt idx="12">
                  <c:v>32014.626881963559</c:v>
                </c:pt>
                <c:pt idx="13">
                  <c:v>32502.818185665539</c:v>
                </c:pt>
                <c:pt idx="14">
                  <c:v>33427.711438626357</c:v>
                </c:pt>
                <c:pt idx="15">
                  <c:v>33873.996349679663</c:v>
                </c:pt>
                <c:pt idx="16">
                  <c:v>34749.845950540846</c:v>
                </c:pt>
                <c:pt idx="17">
                  <c:v>35880.978665502807</c:v>
                </c:pt>
                <c:pt idx="18">
                  <c:v>37026.108013659403</c:v>
                </c:pt>
                <c:pt idx="19">
                  <c:v>38385.536123853177</c:v>
                </c:pt>
                <c:pt idx="20">
                  <c:v>39544.955546896002</c:v>
                </c:pt>
                <c:pt idx="21">
                  <c:v>39583.610081315703</c:v>
                </c:pt>
                <c:pt idx="22">
                  <c:v>39934.957992361953</c:v>
                </c:pt>
                <c:pt idx="23">
                  <c:v>40603.853463048872</c:v>
                </c:pt>
                <c:pt idx="24">
                  <c:v>41629.711221960177</c:v>
                </c:pt>
                <c:pt idx="25">
                  <c:v>42516.393469999282</c:v>
                </c:pt>
                <c:pt idx="26">
                  <c:v>43228.111147106982</c:v>
                </c:pt>
                <c:pt idx="27">
                  <c:v>43635.585206814227</c:v>
                </c:pt>
                <c:pt idx="28">
                  <c:v>43069.58198572079</c:v>
                </c:pt>
                <c:pt idx="29">
                  <c:v>41366.289894522772</c:v>
                </c:pt>
                <c:pt idx="30">
                  <c:v>42000.965162265173</c:v>
                </c:pt>
                <c:pt idx="31">
                  <c:v>42446.781680320877</c:v>
                </c:pt>
                <c:pt idx="32">
                  <c:v>43063.35705787484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0B1-684D-98BA-3AAF3B9BC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224496"/>
        <c:axId val="275104928"/>
      </c:lineChart>
      <c:catAx>
        <c:axId val="31022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75104928"/>
        <c:crosses val="autoZero"/>
        <c:auto val="1"/>
        <c:lblAlgn val="ctr"/>
        <c:lblOffset val="100"/>
        <c:noMultiLvlLbl val="0"/>
      </c:catAx>
      <c:valAx>
        <c:axId val="275104928"/>
        <c:scaling>
          <c:logBase val="10"/>
          <c:orientation val="minMax"/>
          <c:max val="45000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102244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79598853485249499"/>
          <c:y val="0.68913247363738706"/>
          <c:w val="7.8801574556755502E-2"/>
          <c:h val="0.109295700378068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4814176694"/>
          <c:y val="4.9994843702144298E-2"/>
          <c:w val="0.762693956649931"/>
          <c:h val="0.884746430329886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0070C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9E9-4EA2-8E0F-F88A84E3C3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9E9-4EA2-8E0F-F88A84E3C3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49E9-4EA2-8E0F-F88A84E3C3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49E9-4EA2-8E0F-F88A84E3C3E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49E9-4EA2-8E0F-F88A84E3C3E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49E9-4EA2-8E0F-F88A84E3C3E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49E9-4EA2-8E0F-F88A84E3C3E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49E9-4EA2-8E0F-F88A84E3C3E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49E9-4EA2-8E0F-F88A84E3C3E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49E9-4EA2-8E0F-F88A84E3C3E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49E9-4EA2-8E0F-F88A84E3C3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7-49E9-4EA2-8E0F-F88A84E3C3E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49E9-4EA2-8E0F-F88A84E3C3E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49E9-4EA2-8E0F-F88A84E3C3E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49E9-4EA2-8E0F-F88A84E3C3E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49E9-4EA2-8E0F-F88A84E3C3E6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49E9-4EA2-8E0F-F88A84E3C3E6}"/>
              </c:ext>
            </c:extLst>
          </c:dPt>
          <c:dPt>
            <c:idx val="17"/>
            <c:invertIfNegative val="0"/>
            <c:bubble3D val="0"/>
            <c:spPr>
              <a:solidFill>
                <a:srgbClr val="B687B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3-49E9-4EA2-8E0F-F88A84E3C3E6}"/>
              </c:ext>
            </c:extLst>
          </c:dPt>
          <c:dPt>
            <c:idx val="18"/>
            <c:invertIfNegative val="0"/>
            <c:bubble3D val="0"/>
            <c:spPr>
              <a:solidFill>
                <a:srgbClr val="B687B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5-49E9-4EA2-8E0F-F88A84E3C3E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7-49E9-4EA2-8E0F-F88A84E3C3E6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9-49E9-4EA2-8E0F-F88A84E3C3E6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B-49E9-4EA2-8E0F-F88A84E3C3E6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D-49E9-4EA2-8E0F-F88A84E3C3E6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F-49E9-4EA2-8E0F-F88A84E3C3E6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1-49E9-4EA2-8E0F-F88A84E3C3E6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3-49E9-4EA2-8E0F-F88A84E3C3E6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5-49E9-4EA2-8E0F-F88A84E3C3E6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7-49E9-4EA2-8E0F-F88A84E3C3E6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9-49E9-4EA2-8E0F-F88A84E3C3E6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3B-49E9-4EA2-8E0F-F88A84E3C3E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/>
              </a:solidFill>
              <a:ln w="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D-49E9-4EA2-8E0F-F88A84E3C3E6}"/>
              </c:ext>
            </c:extLst>
          </c:dPt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9E9-4EA2-8E0F-F88A84E3C3E6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9E9-4EA2-8E0F-F88A84E3C3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'tasa inno comparación'!$Q$5:$Q$37</c:f>
              <c:strCache>
                <c:ptCount val="33"/>
                <c:pt idx="0">
                  <c:v>Bulgaria</c:v>
                </c:pt>
                <c:pt idx="1">
                  <c:v>Poland</c:v>
                </c:pt>
                <c:pt idx="2">
                  <c:v>Romania</c:v>
                </c:pt>
                <c:pt idx="3">
                  <c:v>Latvia</c:v>
                </c:pt>
                <c:pt idx="4">
                  <c:v>Hungary</c:v>
                </c:pt>
                <c:pt idx="5">
                  <c:v>Lithuania</c:v>
                </c:pt>
                <c:pt idx="6">
                  <c:v>Spain</c:v>
                </c:pt>
                <c:pt idx="7">
                  <c:v>Norway</c:v>
                </c:pt>
                <c:pt idx="8">
                  <c:v>Malta</c:v>
                </c:pt>
                <c:pt idx="9">
                  <c:v>Slovakia</c:v>
                </c:pt>
                <c:pt idx="10">
                  <c:v>Croatia</c:v>
                </c:pt>
                <c:pt idx="11">
                  <c:v>United Kingdom</c:v>
                </c:pt>
                <c:pt idx="12">
                  <c:v>Slovenia</c:v>
                </c:pt>
                <c:pt idx="13">
                  <c:v>France</c:v>
                </c:pt>
                <c:pt idx="14">
                  <c:v>Czech Republic</c:v>
                </c:pt>
                <c:pt idx="15">
                  <c:v>Turkey</c:v>
                </c:pt>
                <c:pt idx="16">
                  <c:v>Estonia</c:v>
                </c:pt>
                <c:pt idx="17">
                  <c:v>Chile</c:v>
                </c:pt>
                <c:pt idx="18">
                  <c:v>EU-27</c:v>
                </c:pt>
                <c:pt idx="19">
                  <c:v>Italy</c:v>
                </c:pt>
                <c:pt idx="20">
                  <c:v>Cyprus</c:v>
                </c:pt>
                <c:pt idx="21">
                  <c:v>Netherlands</c:v>
                </c:pt>
                <c:pt idx="22">
                  <c:v>Finland</c:v>
                </c:pt>
                <c:pt idx="23">
                  <c:v>Austria</c:v>
                </c:pt>
                <c:pt idx="24">
                  <c:v>Sweden</c:v>
                </c:pt>
                <c:pt idx="25">
                  <c:v>Denmark</c:v>
                </c:pt>
                <c:pt idx="26">
                  <c:v>Serbia</c:v>
                </c:pt>
                <c:pt idx="27">
                  <c:v>Ireland</c:v>
                </c:pt>
                <c:pt idx="28">
                  <c:v>Belgium</c:v>
                </c:pt>
                <c:pt idx="29">
                  <c:v>Portugal</c:v>
                </c:pt>
                <c:pt idx="30">
                  <c:v>Iceland</c:v>
                </c:pt>
                <c:pt idx="31">
                  <c:v>Luxembourg</c:v>
                </c:pt>
                <c:pt idx="32">
                  <c:v>Germany </c:v>
                </c:pt>
              </c:strCache>
            </c:strRef>
          </c:cat>
          <c:val>
            <c:numRef>
              <c:f>'tasa inno comparación'!$R$5:$R$37</c:f>
              <c:numCache>
                <c:formatCode>0.0%</c:formatCode>
                <c:ptCount val="33"/>
                <c:pt idx="0">
                  <c:v>7.9972565157750294E-2</c:v>
                </c:pt>
                <c:pt idx="1">
                  <c:v>9.3846913580246896E-2</c:v>
                </c:pt>
                <c:pt idx="2">
                  <c:v>9.9734143562476299E-2</c:v>
                </c:pt>
                <c:pt idx="3">
                  <c:v>0.102880658436214</c:v>
                </c:pt>
                <c:pt idx="4">
                  <c:v>0.109160305343511</c:v>
                </c:pt>
                <c:pt idx="5">
                  <c:v>0.158659812090055</c:v>
                </c:pt>
                <c:pt idx="6">
                  <c:v>0.163009487464886</c:v>
                </c:pt>
                <c:pt idx="7">
                  <c:v>0.2</c:v>
                </c:pt>
                <c:pt idx="8">
                  <c:v>0.21595598349381001</c:v>
                </c:pt>
                <c:pt idx="9">
                  <c:v>0.216454622561493</c:v>
                </c:pt>
                <c:pt idx="10">
                  <c:v>0.22522787415466</c:v>
                </c:pt>
                <c:pt idx="11">
                  <c:v>0.23909641140704399</c:v>
                </c:pt>
                <c:pt idx="12">
                  <c:v>0.24482924482924501</c:v>
                </c:pt>
                <c:pt idx="13">
                  <c:v>0.24851865768708301</c:v>
                </c:pt>
                <c:pt idx="14">
                  <c:v>0.255047924877147</c:v>
                </c:pt>
                <c:pt idx="15">
                  <c:v>0.26255565588317697</c:v>
                </c:pt>
                <c:pt idx="16">
                  <c:v>0.26623376623376599</c:v>
                </c:pt>
                <c:pt idx="17">
                  <c:v>0.26700000000000002</c:v>
                </c:pt>
                <c:pt idx="18">
                  <c:v>0.268207198576707</c:v>
                </c:pt>
                <c:pt idx="19">
                  <c:v>0.27760675398719697</c:v>
                </c:pt>
                <c:pt idx="20">
                  <c:v>0.27900355871886101</c:v>
                </c:pt>
                <c:pt idx="21">
                  <c:v>0.28451686185421698</c:v>
                </c:pt>
                <c:pt idx="22">
                  <c:v>0.305778987749041</c:v>
                </c:pt>
                <c:pt idx="23">
                  <c:v>0.31300100200400799</c:v>
                </c:pt>
                <c:pt idx="24">
                  <c:v>0.32032382793620101</c:v>
                </c:pt>
                <c:pt idx="25">
                  <c:v>0.32195548887221798</c:v>
                </c:pt>
                <c:pt idx="26">
                  <c:v>0.32219911619443697</c:v>
                </c:pt>
                <c:pt idx="27">
                  <c:v>0.33588779641411198</c:v>
                </c:pt>
                <c:pt idx="28">
                  <c:v>0.33707234997195701</c:v>
                </c:pt>
                <c:pt idx="29">
                  <c:v>0.34004563039380997</c:v>
                </c:pt>
                <c:pt idx="30">
                  <c:v>0.40119760479041899</c:v>
                </c:pt>
                <c:pt idx="31">
                  <c:v>0.41882041086812499</c:v>
                </c:pt>
                <c:pt idx="32">
                  <c:v>0.46548047185476099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49E9-4EA2-8E0F-F88A84E3C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273672"/>
        <c:axId val="-2111270328"/>
      </c:barChart>
      <c:catAx>
        <c:axId val="-2111273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-2111270328"/>
        <c:crosses val="autoZero"/>
        <c:auto val="1"/>
        <c:lblAlgn val="ctr"/>
        <c:lblOffset val="100"/>
        <c:noMultiLvlLbl val="0"/>
      </c:catAx>
      <c:valAx>
        <c:axId val="-211127032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111273672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272965879265093E-2"/>
          <c:y val="5.2100270074936297E-2"/>
          <c:w val="0.88069807572395997"/>
          <c:h val="0.81712082709111999"/>
        </c:manualLayout>
      </c:layout>
      <c:bubbleChart>
        <c:varyColors val="0"/>
        <c:ser>
          <c:idx val="0"/>
          <c:order val="0"/>
          <c:spPr>
            <a:noFill/>
            <a:ln w="158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D3A-0044-A131-0DC506C044A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D3A-0044-A131-0DC506C044A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D3A-0044-A131-0DC506C044A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D3A-0044-A131-0DC506C044A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D3A-0044-A131-0DC506C044AD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D3A-0044-A131-0DC506C044A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D3A-0044-A131-0DC506C044AD}"/>
              </c:ext>
            </c:extLst>
          </c:dPt>
          <c:dPt>
            <c:idx val="8"/>
            <c:invertIfNegative val="0"/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D3A-0044-A131-0DC506C044AD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BD3A-0044-A131-0DC506C044AD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BD3A-0044-A131-0DC506C044A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BD3A-0044-A131-0DC506C044A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BD3A-0044-A131-0DC506C044A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BD3A-0044-A131-0DC506C044AD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BD3A-0044-A131-0DC506C044A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BD3A-0044-A131-0DC506C044AD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BD3A-0044-A131-0DC506C044AD}"/>
              </c:ext>
            </c:extLst>
          </c:dPt>
          <c:dPt>
            <c:idx val="18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BD3A-0044-A131-0DC506C044A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BD3A-0044-A131-0DC506C044AD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BD3A-0044-A131-0DC506C044AD}"/>
              </c:ext>
            </c:extLst>
          </c:dPt>
          <c:dPt>
            <c:idx val="21"/>
            <c:invertIfNegative val="0"/>
            <c:bubble3D val="0"/>
            <c:spPr>
              <a:solidFill>
                <a:srgbClr val="4F81BD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BD3A-0044-A131-0DC506C044A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9-BD3A-0044-A131-0DC506C044A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alpha val="80000"/>
                </a:schemeClr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BD3A-0044-A131-0DC506C044A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BD3A-0044-A131-0DC506C044AD}"/>
              </c:ext>
            </c:extLst>
          </c:dPt>
          <c:dPt>
            <c:idx val="26"/>
            <c:invertIfNegative val="0"/>
            <c:bubble3D val="0"/>
            <c:spPr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BD3A-0044-A131-0DC506C044A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BD3A-0044-A131-0DC506C044A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3-BD3A-0044-A131-0DC506C044AD}"/>
              </c:ext>
            </c:extLst>
          </c:dPt>
          <c:dPt>
            <c:idx val="29"/>
            <c:invertIfNegative val="0"/>
            <c:bubble3D val="0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BD3A-0044-A131-0DC506C044AD}"/>
              </c:ext>
            </c:extLst>
          </c:dPt>
          <c:dPt>
            <c:idx val="30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BD3A-0044-A131-0DC506C044AD}"/>
              </c:ext>
            </c:extLst>
          </c:dPt>
          <c:dPt>
            <c:idx val="31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BD3A-0044-A131-0DC506C044AD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BD3A-0044-A131-0DC506C044A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D-BD3A-0044-A131-0DC506C044AD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F-BD3A-0044-A131-0DC506C044AD}"/>
              </c:ext>
            </c:extLst>
          </c:dPt>
          <c:dPt>
            <c:idx val="35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1-BD3A-0044-A131-0DC506C044AD}"/>
              </c:ext>
            </c:extLst>
          </c:dPt>
          <c:dLbls>
            <c:dLbl>
              <c:idx val="0"/>
              <c:layout>
                <c:manualLayout>
                  <c:x val="-0.15319354417714401"/>
                  <c:y val="-4.3626970871065401E-2"/>
                </c:manualLayout>
              </c:layout>
              <c:tx>
                <c:strRef>
                  <c:f>'R&amp;D_e'!$B$16</c:f>
                  <c:strCache>
                    <c:ptCount val="1"/>
                    <c:pt idx="0">
                      <c:v>USA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{673016C3-6669-0D4E-B31E-4C8BD129CFBD}</c15:txfldGUID>
                      <c15:f>'R&amp;D_e'!$B$16</c15:f>
                      <c15:dlblFieldTableCache>
                        <c:ptCount val="1"/>
                        <c:pt idx="0">
                          <c:v>USA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BD3A-0044-A131-0DC506C044AD}"/>
                </c:ext>
              </c:extLst>
            </c:dLbl>
            <c:dLbl>
              <c:idx val="1"/>
              <c:layout>
                <c:manualLayout>
                  <c:x val="-0.104624642914111"/>
                  <c:y val="1.4149746433211001E-4"/>
                </c:manualLayout>
              </c:layout>
              <c:tx>
                <c:strRef>
                  <c:f>'R&amp;D_e'!$B$17</c:f>
                  <c:strCache>
                    <c:ptCount val="1"/>
                    <c:pt idx="0">
                      <c:v>CHN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{98339546-B8A8-E843-856A-BF86AF6A31A1}</c15:txfldGUID>
                      <c15:f>'R&amp;D_e'!$B$17</c15:f>
                      <c15:dlblFieldTableCache>
                        <c:ptCount val="1"/>
                        <c:pt idx="0">
                          <c:v>CHN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BD3A-0044-A131-0DC506C044AD}"/>
                </c:ext>
              </c:extLst>
            </c:dLbl>
            <c:dLbl>
              <c:idx val="2"/>
              <c:layout>
                <c:manualLayout>
                  <c:x val="-8.9060893850664194E-2"/>
                  <c:y val="3.6599946745787197E-2"/>
                </c:manualLayout>
              </c:layout>
              <c:tx>
                <c:strRef>
                  <c:f>'R&amp;D_e'!$B$18</c:f>
                  <c:strCache>
                    <c:ptCount val="1"/>
                    <c:pt idx="0">
                      <c:v>JPN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{5C262BDB-D3AE-BC4F-8EF9-13DCB958D9F7}</c15:txfldGUID>
                      <c15:f>'R&amp;D_e'!$B$18</c15:f>
                      <c15:dlblFieldTableCache>
                        <c:ptCount val="1"/>
                        <c:pt idx="0">
                          <c:v>JPN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BD3A-0044-A131-0DC506C044AD}"/>
                </c:ext>
              </c:extLst>
            </c:dLbl>
            <c:dLbl>
              <c:idx val="3"/>
              <c:layout>
                <c:manualLayout>
                  <c:x val="-7.9057728281202402E-2"/>
                  <c:y val="4.0469183776269697E-3"/>
                </c:manualLayout>
              </c:layout>
              <c:tx>
                <c:strRef>
                  <c:f>'R&amp;D_e'!$B$19</c:f>
                  <c:strCache>
                    <c:ptCount val="1"/>
                    <c:pt idx="0">
                      <c:v>DEU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{8F15FC7B-2893-3648-88E7-6F230DB109DF}</c15:txfldGUID>
                      <c15:f>'R&amp;D_e'!$B$19</c15:f>
                      <c15:dlblFieldTableCache>
                        <c:ptCount val="1"/>
                        <c:pt idx="0">
                          <c:v>DEU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BD3A-0044-A131-0DC506C044AD}"/>
                </c:ext>
              </c:extLst>
            </c:dLbl>
            <c:dLbl>
              <c:idx val="4"/>
              <c:layout>
                <c:manualLayout>
                  <c:x val="-6.9868476385203201E-2"/>
                  <c:y val="2.9726587206902202E-3"/>
                </c:manualLayout>
              </c:layout>
              <c:tx>
                <c:strRef>
                  <c:f>'R&amp;D_e'!$B$20</c:f>
                  <c:strCache>
                    <c:ptCount val="1"/>
                    <c:pt idx="0">
                      <c:v>KOR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{2BA957C6-B69B-3C41-A0BB-1751D4AE5798}</c15:txfldGUID>
                      <c15:f>'R&amp;D_e'!$B$20</c15:f>
                      <c15:dlblFieldTableCache>
                        <c:ptCount val="1"/>
                        <c:pt idx="0">
                          <c:v>KOR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BD3A-0044-A131-0DC506C044AD}"/>
                </c:ext>
              </c:extLst>
            </c:dLbl>
            <c:dLbl>
              <c:idx val="5"/>
              <c:layout>
                <c:manualLayout>
                  <c:x val="-6.98735517176374E-2"/>
                  <c:y val="-1.4303515090916701E-2"/>
                </c:manualLayout>
              </c:layout>
              <c:tx>
                <c:strRef>
                  <c:f>'R&amp;D_e'!$B$21</c:f>
                  <c:strCache>
                    <c:ptCount val="1"/>
                    <c:pt idx="0">
                      <c:v>FRA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{29D2578D-3575-9943-9ABE-85C5A1C78502}</c15:txfldGUID>
                      <c15:f>'R&amp;D_e'!$B$21</c15:f>
                      <c15:dlblFieldTableCache>
                        <c:ptCount val="1"/>
                        <c:pt idx="0">
                          <c:v>FRA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BD3A-0044-A131-0DC506C044AD}"/>
                </c:ext>
              </c:extLst>
            </c:dLbl>
            <c:dLbl>
              <c:idx val="6"/>
              <c:layout>
                <c:manualLayout>
                  <c:x val="-4.2219054094561302E-2"/>
                  <c:y val="4.67422876488265E-2"/>
                </c:manualLayout>
              </c:layout>
              <c:tx>
                <c:strRef>
                  <c:f>'R&amp;D_e'!$B$22</c:f>
                  <c:strCache>
                    <c:ptCount val="1"/>
                    <c:pt idx="0">
                      <c:v>GBR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{AA16BBAE-5FB2-1244-91ED-53700BC468D2}</c15:txfldGUID>
                      <c15:f>'R&amp;D_e'!$B$22</c15:f>
                      <c15:dlblFieldTableCache>
                        <c:ptCount val="1"/>
                        <c:pt idx="0">
                          <c:v>GBR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BD3A-0044-A131-0DC506C044AD}"/>
                </c:ext>
              </c:extLst>
            </c:dLbl>
            <c:dLbl>
              <c:idx val="7"/>
              <c:layout>
                <c:manualLayout>
                  <c:x val="-6.1713420919878102E-2"/>
                  <c:y val="2.1225607668606599E-4"/>
                </c:manualLayout>
              </c:layout>
              <c:tx>
                <c:strRef>
                  <c:f>'R&amp;D_e'!$B$23</c:f>
                  <c:strCache>
                    <c:ptCount val="1"/>
                    <c:pt idx="0">
                      <c:v>RUS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{1BF15E82-4F73-AA49-97A5-E2CC5EB8FD4B}</c15:txfldGUID>
                      <c15:f>'R&amp;D_e'!$B$23</c15:f>
                      <c15:dlblFieldTableCache>
                        <c:ptCount val="1"/>
                        <c:pt idx="0">
                          <c:v>RUS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BD3A-0044-A131-0DC506C044AD}"/>
                </c:ext>
              </c:extLst>
            </c:dLbl>
            <c:dLbl>
              <c:idx val="8"/>
              <c:layout>
                <c:manualLayout>
                  <c:x val="-5.4241513682655999E-2"/>
                  <c:y val="-6.2849100384191102E-3"/>
                </c:manualLayout>
              </c:layout>
              <c:tx>
                <c:strRef>
                  <c:f>'R&amp;D_e'!$B$24</c:f>
                  <c:strCache>
                    <c:ptCount val="1"/>
                    <c:pt idx="0">
                      <c:v>IND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{8A887F0C-26A7-034C-A01C-FFFD6E5F9746}</c15:txfldGUID>
                      <c15:f>'R&amp;D_e'!$B$24</c15:f>
                      <c15:dlblFieldTableCache>
                        <c:ptCount val="1"/>
                        <c:pt idx="0">
                          <c:v>IND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BD3A-0044-A131-0DC506C044AD}"/>
                </c:ext>
              </c:extLst>
            </c:dLbl>
            <c:dLbl>
              <c:idx val="9"/>
              <c:layout>
                <c:manualLayout>
                  <c:x val="-6.0128528502182303E-2"/>
                  <c:y val="-1.0037658336186201E-3"/>
                </c:manualLayout>
              </c:layout>
              <c:tx>
                <c:strRef>
                  <c:f>'R&amp;D_e'!$B$25</c:f>
                  <c:strCache>
                    <c:ptCount val="1"/>
                    <c:pt idx="0">
                      <c:v>BRA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{B988265C-99EA-9F4D-B35A-F808943A3F5E}</c15:txfldGUID>
                      <c15:f>'R&amp;D_e'!$B$25</c15:f>
                      <c15:dlblFieldTableCache>
                        <c:ptCount val="1"/>
                        <c:pt idx="0">
                          <c:v>BRA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BD3A-0044-A131-0DC506C044AD}"/>
                </c:ext>
              </c:extLst>
            </c:dLbl>
            <c:dLbl>
              <c:idx val="10"/>
              <c:layout>
                <c:manualLayout>
                  <c:x val="-6.1692365056039297E-2"/>
                  <c:y val="-1.0980866522119499E-2"/>
                </c:manualLayout>
              </c:layout>
              <c:tx>
                <c:strRef>
                  <c:f>'R&amp;D_e'!$B$26</c:f>
                  <c:strCache>
                    <c:ptCount val="1"/>
                    <c:pt idx="0">
                      <c:v>CAN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{5D1AE77A-1356-1146-89AB-50C3F5B814A0}</c15:txfldGUID>
                      <c15:f>'R&amp;D_e'!$B$26</c15:f>
                      <c15:dlblFieldTableCache>
                        <c:ptCount val="1"/>
                        <c:pt idx="0">
                          <c:v>CAN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BD3A-0044-A131-0DC506C044AD}"/>
                </c:ext>
              </c:extLst>
            </c:dLbl>
            <c:dLbl>
              <c:idx val="11"/>
              <c:layout>
                <c:manualLayout>
                  <c:x val="-5.3575183324925599E-2"/>
                  <c:y val="-2.4830157099927702E-3"/>
                </c:manualLayout>
              </c:layout>
              <c:tx>
                <c:strRef>
                  <c:f>'R&amp;D_e'!$B$27</c:f>
                  <c:strCache>
                    <c:ptCount val="1"/>
                    <c:pt idx="0">
                      <c:v>ITA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{81A6D439-50F8-AD46-84F1-58116FE4921E}</c15:txfldGUID>
                      <c15:f>'R&amp;D_e'!$B$27</c15:f>
                      <c15:dlblFieldTableCache>
                        <c:ptCount val="1"/>
                        <c:pt idx="0">
                          <c:v>ITA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BD3A-0044-A131-0DC506C044AD}"/>
                </c:ext>
              </c:extLst>
            </c:dLbl>
            <c:dLbl>
              <c:idx val="12"/>
              <c:layout>
                <c:manualLayout>
                  <c:x val="-5.2439784805904797E-2"/>
                  <c:y val="2.6381550790999602E-3"/>
                </c:manualLayout>
              </c:layout>
              <c:tx>
                <c:strRef>
                  <c:f>'R&amp;D_e'!$B$28</c:f>
                  <c:strCache>
                    <c:ptCount val="1"/>
                    <c:pt idx="0">
                      <c:v>AUS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{5177DA46-74CF-3840-8D3E-88BB602F6E7C}</c15:txfldGUID>
                      <c15:f>'R&amp;D_e'!$B$28</c15:f>
                      <c15:dlblFieldTableCache>
                        <c:ptCount val="1"/>
                        <c:pt idx="0">
                          <c:v>AUS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BD3A-0044-A131-0DC506C044AD}"/>
                </c:ext>
              </c:extLst>
            </c:dLbl>
            <c:dLbl>
              <c:idx val="13"/>
              <c:layout>
                <c:manualLayout>
                  <c:x val="-5.5701386908809103E-2"/>
                  <c:y val="8.6490927764464893E-3"/>
                </c:manualLayout>
              </c:layout>
              <c:tx>
                <c:strRef>
                  <c:f>'R&amp;D_e'!$B$29</c:f>
                  <c:strCache>
                    <c:ptCount val="1"/>
                    <c:pt idx="0">
                      <c:v>ESP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{10B35959-BE0B-4E4C-9734-9084EAE43454}</c15:txfldGUID>
                      <c15:f>'R&amp;D_e'!$B$29</c15:f>
                      <c15:dlblFieldTableCache>
                        <c:ptCount val="1"/>
                        <c:pt idx="0">
                          <c:v>ESP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BD3A-0044-A131-0DC506C044AD}"/>
                </c:ext>
              </c:extLst>
            </c:dLbl>
            <c:dLbl>
              <c:idx val="14"/>
              <c:layout>
                <c:manualLayout>
                  <c:x val="0.245208401874557"/>
                  <c:y val="-0.215575487846628"/>
                </c:manualLayout>
              </c:layout>
              <c:tx>
                <c:strRef>
                  <c:f>'R&amp;D_e'!$B$31</c:f>
                  <c:strCache>
                    <c:ptCount val="1"/>
                    <c:pt idx="0">
                      <c:v>SWE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{28E317BC-8FE6-994C-A107-D8A7F6487D01}</c15:txfldGUID>
                      <c15:f>'R&amp;D_e'!$B$31</c15:f>
                      <c15:dlblFieldTableCache>
                        <c:ptCount val="1"/>
                        <c:pt idx="0">
                          <c:v>SWE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BD3A-0044-A131-0DC506C044AD}"/>
                </c:ext>
              </c:extLst>
            </c:dLbl>
            <c:dLbl>
              <c:idx val="15"/>
              <c:layout>
                <c:manualLayout>
                  <c:x val="-0.31093895992805898"/>
                  <c:y val="0.20560660352238599"/>
                </c:manualLayout>
              </c:layout>
              <c:tx>
                <c:strRef>
                  <c:f>'R&amp;D_e'!$B$30</c:f>
                  <c:strCache>
                    <c:ptCount val="1"/>
                    <c:pt idx="0">
                      <c:v>NLD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{6A2D7075-DB03-6A45-B719-4C55C564E445}</c15:txfldGUID>
                      <c15:f>'R&amp;D_e'!$B$30</c15:f>
                      <c15:dlblFieldTableCache>
                        <c:ptCount val="1"/>
                        <c:pt idx="0">
                          <c:v>NLD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BD3A-0044-A131-0DC506C044AD}"/>
                </c:ext>
              </c:extLst>
            </c:dLbl>
            <c:dLbl>
              <c:idx val="16"/>
              <c:layout>
                <c:manualLayout>
                  <c:x val="-8.4988046410633206E-2"/>
                  <c:y val="1.63536079729164E-3"/>
                </c:manualLayout>
              </c:layout>
              <c:tx>
                <c:strRef>
                  <c:f>'R&amp;D_e'!$B$32</c:f>
                  <c:strCache>
                    <c:ptCount val="1"/>
                    <c:pt idx="0">
                      <c:v>CHE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{826674DB-B724-9B4F-92B6-CC12B96DA485}</c15:txfldGUID>
                      <c15:f>'R&amp;D_e'!$B$32</c15:f>
                      <c15:dlblFieldTableCache>
                        <c:ptCount val="1"/>
                        <c:pt idx="0">
                          <c:v>CHE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BD3A-0044-A131-0DC506C044AD}"/>
                </c:ext>
              </c:extLst>
            </c:dLbl>
            <c:dLbl>
              <c:idx val="17"/>
              <c:layout>
                <c:manualLayout>
                  <c:x val="-1.3108152567280099E-2"/>
                  <c:y val="5.1350755068659904E-3"/>
                </c:manualLayout>
              </c:layout>
              <c:tx>
                <c:strRef>
                  <c:f>'R&amp;D_e'!$B$33</c:f>
                  <c:strCache>
                    <c:ptCount val="1"/>
                    <c:pt idx="0">
                      <c:v>TUR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{3B8DE4FE-126D-7345-9579-66D67E7FC113}</c15:txfldGUID>
                      <c15:f>'R&amp;D_e'!$B$33</c15:f>
                      <c15:dlblFieldTableCache>
                        <c:ptCount val="1"/>
                        <c:pt idx="0">
                          <c:v>TUR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BD3A-0044-A131-0DC506C044AD}"/>
                </c:ext>
              </c:extLst>
            </c:dLbl>
            <c:dLbl>
              <c:idx val="18"/>
              <c:layout>
                <c:manualLayout>
                  <c:x val="-4.8504083229150598E-2"/>
                  <c:y val="1.2270160444820401E-3"/>
                </c:manualLayout>
              </c:layout>
              <c:tx>
                <c:strRef>
                  <c:f>'R&amp;D_e'!$B$34</c:f>
                  <c:strCache>
                    <c:ptCount val="1"/>
                    <c:pt idx="0">
                      <c:v>AUT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{BC4EE65D-16AB-8B43-8A6A-AC1A02E4A058}</c15:txfldGUID>
                      <c15:f>'R&amp;D_e'!$B$34</c15:f>
                      <c15:dlblFieldTableCache>
                        <c:ptCount val="1"/>
                        <c:pt idx="0">
                          <c:v>AUT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BD3A-0044-A131-0DC506C044AD}"/>
                </c:ext>
              </c:extLst>
            </c:dLbl>
            <c:dLbl>
              <c:idx val="19"/>
              <c:layout>
                <c:manualLayout>
                  <c:x val="-6.20794127753529E-2"/>
                  <c:y val="-2.3354102476320901E-2"/>
                </c:manualLayout>
              </c:layout>
              <c:tx>
                <c:strRef>
                  <c:f>'R&amp;D_e'!$B$35</c:f>
                  <c:strCache>
                    <c:ptCount val="1"/>
                    <c:pt idx="0">
                      <c:v>BEL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{373C6C5E-3877-CC48-84B4-B3ECEDD5DECA}</c15:txfldGUID>
                      <c15:f>'R&amp;D_e'!$B$35</c15:f>
                      <c15:dlblFieldTableCache>
                        <c:ptCount val="1"/>
                        <c:pt idx="0">
                          <c:v>BEL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BD3A-0044-A131-0DC506C044AD}"/>
                </c:ext>
              </c:extLst>
            </c:dLbl>
            <c:dLbl>
              <c:idx val="20"/>
              <c:layout>
                <c:manualLayout>
                  <c:x val="-7.8284972665709607E-2"/>
                  <c:y val="-1.13766082270019E-2"/>
                </c:manualLayout>
              </c:layout>
              <c:tx>
                <c:strRef>
                  <c:f>'R&amp;D_e'!$B$36</c:f>
                  <c:strCache>
                    <c:ptCount val="1"/>
                    <c:pt idx="0">
                      <c:v>FIN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{ABCBE7EB-6492-0A46-AFD2-3A6668A225F9}</c15:txfldGUID>
                      <c15:f>'R&amp;D_e'!$B$36</c15:f>
                      <c15:dlblFieldTableCache>
                        <c:ptCount val="1"/>
                        <c:pt idx="0">
                          <c:v>FIN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BD3A-0044-A131-0DC506C044AD}"/>
                </c:ext>
              </c:extLst>
            </c:dLbl>
            <c:dLbl>
              <c:idx val="21"/>
              <c:layout>
                <c:manualLayout>
                  <c:x val="-5.4549894355127602E-2"/>
                  <c:y val="-3.1972916428924698E-2"/>
                </c:manualLayout>
              </c:layout>
              <c:tx>
                <c:strRef>
                  <c:f>'R&amp;D_e'!$B$37</c:f>
                  <c:strCache>
                    <c:ptCount val="1"/>
                    <c:pt idx="0">
                      <c:v>MEX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{099A4331-DA6E-A246-A438-129F0514B675}</c15:txfldGUID>
                      <c15:f>'R&amp;D_e'!$B$37</c15:f>
                      <c15:dlblFieldTableCache>
                        <c:ptCount val="1"/>
                        <c:pt idx="0">
                          <c:v>MEX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BD3A-0044-A131-0DC506C044AD}"/>
                </c:ext>
              </c:extLst>
            </c:dLbl>
            <c:dLbl>
              <c:idx val="22"/>
              <c:layout>
                <c:manualLayout>
                  <c:x val="-1.12195298792071E-2"/>
                  <c:y val="3.09597663928373E-3"/>
                </c:manualLayout>
              </c:layout>
              <c:tx>
                <c:strRef>
                  <c:f>'R&amp;D_e'!$B$38</c:f>
                  <c:strCache>
                    <c:ptCount val="1"/>
                    <c:pt idx="0">
                      <c:v>DNK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{A8EC7B8F-55B9-714D-80C9-19A69FFC57A8}</c15:txfldGUID>
                      <c15:f>'R&amp;D_e'!$B$38</c15:f>
                      <c15:dlblFieldTableCache>
                        <c:ptCount val="1"/>
                        <c:pt idx="0">
                          <c:v>DNK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BD3A-0044-A131-0DC506C044AD}"/>
                </c:ext>
              </c:extLst>
            </c:dLbl>
            <c:dLbl>
              <c:idx val="23"/>
              <c:layout>
                <c:manualLayout>
                  <c:x val="-7.1904020354001702E-2"/>
                  <c:y val="1.9577009395564698E-2"/>
                </c:manualLayout>
              </c:layout>
              <c:tx>
                <c:strRef>
                  <c:f>'R&amp;D_e'!$B$39</c:f>
                  <c:strCache>
                    <c:ptCount val="1"/>
                    <c:pt idx="0">
                      <c:v>POL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{B52E3AE8-ED32-F749-BA60-07D0891B13A6}</c15:txfldGUID>
                      <c15:f>'R&amp;D_e'!$B$39</c15:f>
                      <c15:dlblFieldTableCache>
                        <c:ptCount val="1"/>
                        <c:pt idx="0">
                          <c:v>POL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BD3A-0044-A131-0DC506C044AD}"/>
                </c:ext>
              </c:extLst>
            </c:dLbl>
            <c:dLbl>
              <c:idx val="24"/>
              <c:layout>
                <c:manualLayout>
                  <c:x val="-3.77313768926517E-2"/>
                  <c:y val="2.60015976263837E-2"/>
                </c:manualLayout>
              </c:layout>
              <c:tx>
                <c:strRef>
                  <c:f>'R&amp;D_e'!$B$40</c:f>
                  <c:strCache>
                    <c:ptCount val="1"/>
                    <c:pt idx="0">
                      <c:v>CZE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{89C0A53B-5526-6F4F-969F-F6DA076940B2}</c15:txfldGUID>
                      <c15:f>'R&amp;D_e'!$B$40</c15:f>
                      <c15:dlblFieldTableCache>
                        <c:ptCount val="1"/>
                        <c:pt idx="0">
                          <c:v>CZE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BD3A-0044-A131-0DC506C044AD}"/>
                </c:ext>
              </c:extLst>
            </c:dLbl>
            <c:dLbl>
              <c:idx val="25"/>
              <c:layout>
                <c:manualLayout>
                  <c:x val="-4.21541318477252E-2"/>
                  <c:y val="-2.1661987903686002E-2"/>
                </c:manualLayout>
              </c:layout>
              <c:tx>
                <c:strRef>
                  <c:f>'R&amp;D_e'!$B$41</c:f>
                  <c:strCache>
                    <c:ptCount val="1"/>
                    <c:pt idx="0">
                      <c:v>NOR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{D5D299B1-C48F-2E48-AE79-94EF706C6684}</c15:txfldGUID>
                      <c15:f>'R&amp;D_e'!$B$41</c15:f>
                      <c15:dlblFieldTableCache>
                        <c:ptCount val="1"/>
                        <c:pt idx="0">
                          <c:v>NOR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BD3A-0044-A131-0DC506C044AD}"/>
                </c:ext>
              </c:extLst>
            </c:dLbl>
            <c:dLbl>
              <c:idx val="26"/>
              <c:layout>
                <c:manualLayout>
                  <c:x val="-6.6320707126093906E-2"/>
                  <c:y val="-1.44878846665906E-2"/>
                </c:manualLayout>
              </c:layout>
              <c:tx>
                <c:strRef>
                  <c:f>'R&amp;D_e'!$B$42</c:f>
                  <c:strCache>
                    <c:ptCount val="1"/>
                    <c:pt idx="0">
                      <c:v>ZAF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{B9FF0DF9-0595-2845-8FAC-55D9B144C77C}</c15:txfldGUID>
                      <c15:f>'R&amp;D_e'!$B$42</c15:f>
                      <c15:dlblFieldTableCache>
                        <c:ptCount val="1"/>
                        <c:pt idx="0">
                          <c:v>ZAF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BD3A-0044-A131-0DC506C044AD}"/>
                </c:ext>
              </c:extLst>
            </c:dLbl>
            <c:dLbl>
              <c:idx val="27"/>
              <c:layout>
                <c:manualLayout>
                  <c:x val="-7.1372949928220297E-2"/>
                  <c:y val="2.7034499475444402E-3"/>
                </c:manualLayout>
              </c:layout>
              <c:tx>
                <c:strRef>
                  <c:f>'R&amp;D_e'!$B$43</c:f>
                  <c:strCache>
                    <c:ptCount val="1"/>
                    <c:pt idx="0">
                      <c:v>PRT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{A8AE001E-B657-7F44-ABBB-2D6AC91F3E2F}</c15:txfldGUID>
                      <c15:f>'R&amp;D_e'!$B$43</c15:f>
                      <c15:dlblFieldTableCache>
                        <c:ptCount val="1"/>
                        <c:pt idx="0">
                          <c:v>PRT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BD3A-0044-A131-0DC506C044AD}"/>
                </c:ext>
              </c:extLst>
            </c:dLbl>
            <c:dLbl>
              <c:idx val="28"/>
              <c:layout>
                <c:manualLayout>
                  <c:x val="-1.2775499162883199E-2"/>
                  <c:y val="3.1413899349537798E-3"/>
                </c:manualLayout>
              </c:layout>
              <c:tx>
                <c:strRef>
                  <c:f>'R&amp;D_e'!$B$44</c:f>
                  <c:strCache>
                    <c:ptCount val="1"/>
                    <c:pt idx="0">
                      <c:v>IRL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{476DEB47-825A-8B4F-896E-724B53347035}</c15:txfldGUID>
                      <c15:f>'R&amp;D_e'!$B$44</c15:f>
                      <c15:dlblFieldTableCache>
                        <c:ptCount val="1"/>
                        <c:pt idx="0">
                          <c:v>IRL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BD3A-0044-A131-0DC506C044AD}"/>
                </c:ext>
              </c:extLst>
            </c:dLbl>
            <c:dLbl>
              <c:idx val="29"/>
              <c:layout>
                <c:manualLayout>
                  <c:x val="-5.1384788600589301E-2"/>
                  <c:y val="1.6042451215337199E-2"/>
                </c:manualLayout>
              </c:layout>
              <c:tx>
                <c:strRef>
                  <c:f>'R&amp;D_e'!$B$45</c:f>
                  <c:strCache>
                    <c:ptCount val="1"/>
                    <c:pt idx="0">
                      <c:v>HUN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{96D7E1D1-609F-BF47-AB48-70EC5E8F11DF}</c15:txfldGUID>
                      <c15:f>'R&amp;D_e'!$B$45</c15:f>
                      <c15:dlblFieldTableCache>
                        <c:ptCount val="1"/>
                        <c:pt idx="0">
                          <c:v>HUN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BD3A-0044-A131-0DC506C044AD}"/>
                </c:ext>
              </c:extLst>
            </c:dLbl>
            <c:dLbl>
              <c:idx val="30"/>
              <c:layout>
                <c:manualLayout>
                  <c:x val="-4.6991424122124002E-2"/>
                  <c:y val="-2.04903952223363E-2"/>
                </c:manualLayout>
              </c:layout>
              <c:tx>
                <c:strRef>
                  <c:f>'R&amp;D_e'!$B$46</c:f>
                  <c:strCache>
                    <c:ptCount val="1"/>
                    <c:pt idx="0">
                      <c:v>GRC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{99D794BD-AEBE-344E-9C08-FF49ED34B55D}</c15:txfldGUID>
                      <c15:f>'R&amp;D_e'!$B$46</c15:f>
                      <c15:dlblFieldTableCache>
                        <c:ptCount val="1"/>
                        <c:pt idx="0">
                          <c:v>GRC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BD3A-0044-A131-0DC506C044AD}"/>
                </c:ext>
              </c:extLst>
            </c:dLbl>
            <c:dLbl>
              <c:idx val="31"/>
              <c:layout>
                <c:manualLayout>
                  <c:x val="-4.3544403746189099E-2"/>
                  <c:y val="-1.76492068926167E-2"/>
                </c:manualLayout>
              </c:layout>
              <c:tx>
                <c:strRef>
                  <c:f>'R&amp;D_e'!$B$47</c:f>
                  <c:strCache>
                    <c:ptCount val="1"/>
                    <c:pt idx="0">
                      <c:v>NZL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{1278AC00-3A4C-7F40-9607-0E92E103DD10}</c15:txfldGUID>
                      <c15:f>'R&amp;D_e'!$B$47</c15:f>
                      <c15:dlblFieldTableCache>
                        <c:ptCount val="1"/>
                        <c:pt idx="0">
                          <c:v>NZL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BD3A-0044-A131-0DC506C044AD}"/>
                </c:ext>
              </c:extLst>
            </c:dLbl>
            <c:dLbl>
              <c:idx val="32"/>
              <c:layout>
                <c:manualLayout>
                  <c:x val="-1.3445715694378E-2"/>
                  <c:y val="6.1319607776300702E-3"/>
                </c:manualLayout>
              </c:layout>
              <c:tx>
                <c:strRef>
                  <c:f>'R&amp;D_e'!$B$48</c:f>
                  <c:strCache>
                    <c:ptCount val="1"/>
                    <c:pt idx="0">
                      <c:v>SVN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{5E2430A2-A96F-2843-9D44-C07F6600C2F4}</c15:txfldGUID>
                      <c15:f>'R&amp;D_e'!$B$48</c15:f>
                      <c15:dlblFieldTableCache>
                        <c:ptCount val="1"/>
                        <c:pt idx="0">
                          <c:v>SVN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BD3A-0044-A131-0DC506C044AD}"/>
                </c:ext>
              </c:extLst>
            </c:dLbl>
            <c:dLbl>
              <c:idx val="33"/>
              <c:layout>
                <c:manualLayout>
                  <c:x val="-4.1138917523888902E-2"/>
                  <c:y val="1.9599832629616901E-2"/>
                </c:manualLayout>
              </c:layout>
              <c:tx>
                <c:strRef>
                  <c:f>'R&amp;D_e'!$B$49</c:f>
                  <c:strCache>
                    <c:ptCount val="1"/>
                    <c:pt idx="0">
                      <c:v>CHL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{10D716DA-FA51-3146-AA2A-F706637AB4BF}</c15:txfldGUID>
                      <c15:f>'R&amp;D_e'!$B$49</c15:f>
                      <c15:dlblFieldTableCache>
                        <c:ptCount val="1"/>
                        <c:pt idx="0">
                          <c:v>CHL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BD3A-0044-A131-0DC506C044AD}"/>
                </c:ext>
              </c:extLst>
            </c:dLbl>
            <c:dLbl>
              <c:idx val="34"/>
              <c:layout>
                <c:manualLayout>
                  <c:x val="-4.0688848434335699E-2"/>
                  <c:y val="-1.7071931225988098E-2"/>
                </c:manualLayout>
              </c:layout>
              <c:tx>
                <c:strRef>
                  <c:f>'R&amp;D_e'!$B$50</c:f>
                  <c:strCache>
                    <c:ptCount val="1"/>
                    <c:pt idx="0">
                      <c:v>SVK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{AB78D840-A4DE-664A-A06F-FB1B7D11F460}</c15:txfldGUID>
                      <c15:f>'R&amp;D_e'!$B$50</c15:f>
                      <c15:dlblFieldTableCache>
                        <c:ptCount val="1"/>
                        <c:pt idx="0">
                          <c:v>SVK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BD3A-0044-A131-0DC506C044AD}"/>
                </c:ext>
              </c:extLst>
            </c:dLbl>
            <c:dLbl>
              <c:idx val="35"/>
              <c:layout>
                <c:manualLayout>
                  <c:x val="-2.8353036650363001E-2"/>
                  <c:y val="-1.91407813153791E-2"/>
                </c:manualLayout>
              </c:layout>
              <c:tx>
                <c:strRef>
                  <c:f>'R&amp;D_e'!$B$51</c:f>
                  <c:strCache>
                    <c:ptCount val="1"/>
                    <c:pt idx="0">
                      <c:v>IDN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{AACBA26A-F2FF-E24E-8D20-5D6429334116}</c15:txfldGUID>
                      <c15:f>'R&amp;D_e'!$B$51</c15:f>
                      <c15:dlblFieldTableCache>
                        <c:ptCount val="1"/>
                        <c:pt idx="0">
                          <c:v>IDN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BD3A-0044-A131-0DC506C044AD}"/>
                </c:ext>
              </c:extLst>
            </c:dLbl>
            <c:dLbl>
              <c:idx val="36"/>
              <c:layout>
                <c:manualLayout>
                  <c:x val="-2.97121634168988E-2"/>
                  <c:y val="2.12560386473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EST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BD3A-0044-A131-0DC506C044AD}"/>
                </c:ext>
              </c:extLst>
            </c:dLbl>
            <c:dLbl>
              <c:idx val="37"/>
              <c:layout>
                <c:manualLayout>
                  <c:x val="-1.1142061281337099E-2"/>
                  <c:y val="-7.72946859903381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LUX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BD3A-0044-A131-0DC506C044AD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r>
                      <a:rPr lang="en-US"/>
                      <a:t>ISL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BD3A-0044-A131-0DC506C04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'R&amp;D_e'!$C$16:$C$54</c:f>
              <c:numCache>
                <c:formatCode>#,##0.0</c:formatCode>
                <c:ptCount val="39"/>
                <c:pt idx="0">
                  <c:v>2.7695596779465421</c:v>
                </c:pt>
                <c:pt idx="1">
                  <c:v>1.842170938161833</c:v>
                </c:pt>
                <c:pt idx="2">
                  <c:v>3.3880730911693262</c:v>
                </c:pt>
                <c:pt idx="3">
                  <c:v>2.8832561906965979</c:v>
                </c:pt>
                <c:pt idx="4">
                  <c:v>4.0327606265866383</c:v>
                </c:pt>
                <c:pt idx="5">
                  <c:v>2.2445039617608842</c:v>
                </c:pt>
                <c:pt idx="6">
                  <c:v>1.7745285085115201</c:v>
                </c:pt>
                <c:pt idx="7">
                  <c:v>1.0939630387061421</c:v>
                </c:pt>
                <c:pt idx="8">
                  <c:v>0.75751000000000002</c:v>
                </c:pt>
                <c:pt idx="9">
                  <c:v>1.16042296452712</c:v>
                </c:pt>
                <c:pt idx="10">
                  <c:v>1.741358038329645</c:v>
                </c:pt>
                <c:pt idx="11">
                  <c:v>1.251538561411434</c:v>
                </c:pt>
                <c:pt idx="12">
                  <c:v>2.1960227596503432</c:v>
                </c:pt>
                <c:pt idx="13">
                  <c:v>1.3339190204588309</c:v>
                </c:pt>
                <c:pt idx="14">
                  <c:v>1.8500526548221621</c:v>
                </c:pt>
                <c:pt idx="15">
                  <c:v>3.37408290603712</c:v>
                </c:pt>
                <c:pt idx="16">
                  <c:v>2.8704642591951779</c:v>
                </c:pt>
                <c:pt idx="17">
                  <c:v>0.85952348419207403</c:v>
                </c:pt>
                <c:pt idx="18">
                  <c:v>2.7479342332621912</c:v>
                </c:pt>
                <c:pt idx="19">
                  <c:v>2.0431488551682371</c:v>
                </c:pt>
                <c:pt idx="20">
                  <c:v>3.7805360733340718</c:v>
                </c:pt>
                <c:pt idx="21">
                  <c:v>0.43084539086613599</c:v>
                </c:pt>
                <c:pt idx="22">
                  <c:v>3.0929022203516792</c:v>
                </c:pt>
                <c:pt idx="23">
                  <c:v>0.76477282320121298</c:v>
                </c:pt>
                <c:pt idx="24">
                  <c:v>1.8490074663892171</c:v>
                </c:pt>
                <c:pt idx="25">
                  <c:v>1.6558186419235461</c:v>
                </c:pt>
                <c:pt idx="26">
                  <c:v>0.87078903308301503</c:v>
                </c:pt>
                <c:pt idx="27">
                  <c:v>1.494695329489176</c:v>
                </c:pt>
                <c:pt idx="28">
                  <c:v>1.6956120444496861</c:v>
                </c:pt>
                <c:pt idx="29">
                  <c:v>1.206815106761177</c:v>
                </c:pt>
                <c:pt idx="30">
                  <c:v>0.60118284765156604</c:v>
                </c:pt>
                <c:pt idx="31">
                  <c:v>1.300438433529018</c:v>
                </c:pt>
                <c:pt idx="32">
                  <c:v>2.4721234500929561</c:v>
                </c:pt>
                <c:pt idx="33">
                  <c:v>0.41962243099965302</c:v>
                </c:pt>
                <c:pt idx="34">
                  <c:v>0.67783389663533999</c:v>
                </c:pt>
                <c:pt idx="35">
                  <c:v>8.3320000000000005E-2</c:v>
                </c:pt>
                <c:pt idx="36">
                  <c:v>2.4101181837107788</c:v>
                </c:pt>
                <c:pt idx="37">
                  <c:v>1.425937134893934</c:v>
                </c:pt>
                <c:pt idx="38">
                  <c:v>3.1063750372775152</c:v>
                </c:pt>
              </c:numCache>
            </c:numRef>
          </c:xVal>
          <c:yVal>
            <c:numRef>
              <c:f>'R&amp;D_e'!$D$16:$D$54</c:f>
              <c:numCache>
                <c:formatCode>#,##0.0</c:formatCode>
                <c:ptCount val="39"/>
                <c:pt idx="0">
                  <c:v>9.5258693145419606</c:v>
                </c:pt>
                <c:pt idx="1">
                  <c:v>1.7247919392829101</c:v>
                </c:pt>
                <c:pt idx="2">
                  <c:v>10.2030982939184</c:v>
                </c:pt>
                <c:pt idx="3">
                  <c:v>8.0770658793685204</c:v>
                </c:pt>
                <c:pt idx="4">
                  <c:v>11.91629183117484</c:v>
                </c:pt>
                <c:pt idx="5">
                  <c:v>8.9520569409935398</c:v>
                </c:pt>
                <c:pt idx="6">
                  <c:v>8.3589101338432208</c:v>
                </c:pt>
                <c:pt idx="7">
                  <c:v>6.3278148504212952</c:v>
                </c:pt>
                <c:pt idx="8">
                  <c:v>0.34610000000000002</c:v>
                </c:pt>
                <c:pt idx="9">
                  <c:v>1.4616625313030569</c:v>
                </c:pt>
                <c:pt idx="10">
                  <c:v>8.5969883433696896</c:v>
                </c:pt>
                <c:pt idx="11">
                  <c:v>4.3183726917434226</c:v>
                </c:pt>
                <c:pt idx="12">
                  <c:v>8.497783393511078</c:v>
                </c:pt>
                <c:pt idx="13">
                  <c:v>7.0156489886066771</c:v>
                </c:pt>
                <c:pt idx="14">
                  <c:v>6.2181842434224013</c:v>
                </c:pt>
                <c:pt idx="15">
                  <c:v>10.64518229166667</c:v>
                </c:pt>
                <c:pt idx="16">
                  <c:v>5.528158456125345</c:v>
                </c:pt>
                <c:pt idx="17">
                  <c:v>2.9908170238576188</c:v>
                </c:pt>
                <c:pt idx="18">
                  <c:v>8.9596831653314215</c:v>
                </c:pt>
                <c:pt idx="19">
                  <c:v>8.9110392325126</c:v>
                </c:pt>
                <c:pt idx="20">
                  <c:v>15.934120294762</c:v>
                </c:pt>
                <c:pt idx="21">
                  <c:v>1.0294556482344459</c:v>
                </c:pt>
                <c:pt idx="22">
                  <c:v>13.3571988595866</c:v>
                </c:pt>
                <c:pt idx="23">
                  <c:v>3.9996756992734359</c:v>
                </c:pt>
                <c:pt idx="24">
                  <c:v>6.049249809639873</c:v>
                </c:pt>
                <c:pt idx="25">
                  <c:v>10.329678667627761</c:v>
                </c:pt>
                <c:pt idx="26">
                  <c:v>1.4710564102564101</c:v>
                </c:pt>
                <c:pt idx="27">
                  <c:v>9.8584358231442302</c:v>
                </c:pt>
                <c:pt idx="28">
                  <c:v>8.3820842617141746</c:v>
                </c:pt>
                <c:pt idx="29">
                  <c:v>5.6315761660951669</c:v>
                </c:pt>
                <c:pt idx="30">
                  <c:v>4.3716767837653796</c:v>
                </c:pt>
                <c:pt idx="31">
                  <c:v>7.3589164785552938</c:v>
                </c:pt>
                <c:pt idx="32">
                  <c:v>9.4424428409494396</c:v>
                </c:pt>
                <c:pt idx="33">
                  <c:v>0.81161465532839805</c:v>
                </c:pt>
                <c:pt idx="34">
                  <c:v>6.9400940899229404</c:v>
                </c:pt>
                <c:pt idx="35">
                  <c:v>0.19832</c:v>
                </c:pt>
                <c:pt idx="36">
                  <c:v>7.6548447310368166</c:v>
                </c:pt>
                <c:pt idx="37">
                  <c:v>7.1223993515266084</c:v>
                </c:pt>
                <c:pt idx="38">
                  <c:v>17.061419200954081</c:v>
                </c:pt>
              </c:numCache>
            </c:numRef>
          </c:yVal>
          <c:bubbleSize>
            <c:numRef>
              <c:f>'R&amp;D_e'!$E$16:$E$54</c:f>
              <c:numCache>
                <c:formatCode>#,##0.0</c:formatCode>
                <c:ptCount val="39"/>
                <c:pt idx="0">
                  <c:v>366299.19344553171</c:v>
                </c:pt>
                <c:pt idx="1">
                  <c:v>183099.28536375021</c:v>
                </c:pt>
                <c:pt idx="2">
                  <c:v>133225.83784059851</c:v>
                </c:pt>
                <c:pt idx="3">
                  <c:v>81538.072279080021</c:v>
                </c:pt>
                <c:pt idx="4">
                  <c:v>55288.350511957142</c:v>
                </c:pt>
                <c:pt idx="5">
                  <c:v>43963.941928940811</c:v>
                </c:pt>
                <c:pt idx="6">
                  <c:v>36614.517422942379</c:v>
                </c:pt>
                <c:pt idx="7">
                  <c:v>23038.298325717999</c:v>
                </c:pt>
                <c:pt idx="8">
                  <c:v>22882.896550999991</c:v>
                </c:pt>
                <c:pt idx="9">
                  <c:v>22832.239943493041</c:v>
                </c:pt>
                <c:pt idx="10">
                  <c:v>21468.62792644593</c:v>
                </c:pt>
                <c:pt idx="11">
                  <c:v>20559.509230073501</c:v>
                </c:pt>
                <c:pt idx="12">
                  <c:v>18016.596966835728</c:v>
                </c:pt>
                <c:pt idx="13">
                  <c:v>16600.80610066923</c:v>
                </c:pt>
                <c:pt idx="14">
                  <c:v>11350.562299111039</c:v>
                </c:pt>
                <c:pt idx="15">
                  <c:v>11198.39013680427</c:v>
                </c:pt>
                <c:pt idx="16">
                  <c:v>8685.8630063995261</c:v>
                </c:pt>
                <c:pt idx="17">
                  <c:v>8545.8251726200306</c:v>
                </c:pt>
                <c:pt idx="18">
                  <c:v>8360.7735650315572</c:v>
                </c:pt>
                <c:pt idx="19">
                  <c:v>7450.5154515405584</c:v>
                </c:pt>
                <c:pt idx="20">
                  <c:v>6524.8325503930128</c:v>
                </c:pt>
                <c:pt idx="21">
                  <c:v>6303.7057807981137</c:v>
                </c:pt>
                <c:pt idx="22">
                  <c:v>5617.0165077608099</c:v>
                </c:pt>
                <c:pt idx="23">
                  <c:v>5293.8429156564571</c:v>
                </c:pt>
                <c:pt idx="24">
                  <c:v>4677.8600275592598</c:v>
                </c:pt>
                <c:pt idx="25">
                  <c:v>4112.412680790103</c:v>
                </c:pt>
                <c:pt idx="26">
                  <c:v>4018.6216705809402</c:v>
                </c:pt>
                <c:pt idx="27">
                  <c:v>3409.067883078927</c:v>
                </c:pt>
                <c:pt idx="28">
                  <c:v>2833.2303772105802</c:v>
                </c:pt>
                <c:pt idx="29">
                  <c:v>2081.966695442964</c:v>
                </c:pt>
                <c:pt idx="30">
                  <c:v>1775.5408740724999</c:v>
                </c:pt>
                <c:pt idx="31">
                  <c:v>1438.2407449910741</c:v>
                </c:pt>
                <c:pt idx="32">
                  <c:v>1275.4640174997469</c:v>
                </c:pt>
                <c:pt idx="33">
                  <c:v>1044.170688716903</c:v>
                </c:pt>
                <c:pt idx="34">
                  <c:v>765.90650168247589</c:v>
                </c:pt>
                <c:pt idx="35">
                  <c:v>731.22007312000005</c:v>
                </c:pt>
                <c:pt idx="36">
                  <c:v>585.48872933487553</c:v>
                </c:pt>
                <c:pt idx="37">
                  <c:v>504.68998406178008</c:v>
                </c:pt>
                <c:pt idx="38">
                  <c:v>337.42527861866051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8-BD3A-0044-A131-0DC506C044AD}"/>
            </c:ext>
          </c:extLst>
        </c:ser>
        <c:ser>
          <c:idx val="1"/>
          <c:order val="1"/>
          <c:spPr>
            <a:noFill/>
            <a:ln w="158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A-BD3A-0044-A131-0DC506C044A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C-BD3A-0044-A131-0DC506C044A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E-BD3A-0044-A131-0DC506C044A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0-BD3A-0044-A131-0DC506C044A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2-BD3A-0044-A131-0DC506C044A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4-BD3A-0044-A131-0DC506C044A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6-BD3A-0044-A131-0DC506C044AD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" lastClr="FFFFFF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8-BD3A-0044-A131-0DC506C044A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5A-BD3A-0044-A131-0DC506C044AD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" lastClr="FFFFFF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C-BD3A-0044-A131-0DC506C044A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5E-BD3A-0044-A131-0DC506C044AD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0-BD3A-0044-A131-0DC506C044AD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2-BD3A-0044-A131-0DC506C044A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4-BD3A-0044-A131-0DC506C044A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6-BD3A-0044-A131-0DC506C044A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8-BD3A-0044-A131-0DC506C044AD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A-BD3A-0044-A131-0DC506C044AD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6C-BD3A-0044-A131-0DC506C044AD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6E-BD3A-0044-A131-0DC506C044AD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0-BD3A-0044-A131-0DC506C044AD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2-BD3A-0044-A131-0DC506C044A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4-BD3A-0044-A131-0DC506C044AD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6-BD3A-0044-A131-0DC506C044AD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8-BD3A-0044-A131-0DC506C044AD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A-BD3A-0044-A131-0DC506C044AD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7C-BD3A-0044-A131-0DC506C044AD}"/>
              </c:ext>
            </c:extLst>
          </c:dPt>
          <c:dPt>
            <c:idx val="26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7E-BD3A-0044-A131-0DC506C044AD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0-BD3A-0044-A131-0DC506C044AD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2-BD3A-0044-A131-0DC506C044AD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4-BD3A-0044-A131-0DC506C044AD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6-BD3A-0044-A131-0DC506C044AD}"/>
              </c:ext>
            </c:extLst>
          </c:dPt>
          <c:dPt>
            <c:idx val="31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8-BD3A-0044-A131-0DC506C044AD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A-BD3A-0044-A131-0DC506C044AD}"/>
              </c:ext>
            </c:extLst>
          </c:dPt>
          <c:dPt>
            <c:idx val="3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C-BD3A-0044-A131-0DC506C044AD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8E-BD3A-0044-A131-0DC506C044AD}"/>
              </c:ext>
            </c:extLst>
          </c:dPt>
          <c:dPt>
            <c:idx val="35"/>
            <c:invertIfNegative val="0"/>
            <c:bubble3D val="0"/>
            <c:spPr>
              <a:solidFill>
                <a:sysClr val="window" lastClr="FFFFFF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0-BD3A-0044-A131-0DC506C044AD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2-BD3A-0044-A131-0DC506C044AD}"/>
              </c:ext>
            </c:extLst>
          </c:dPt>
          <c:dPt>
            <c:idx val="38"/>
            <c:invertIfNegative val="0"/>
            <c:bubble3D val="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94-BD3A-0044-A131-0DC506C044AD}"/>
              </c:ext>
            </c:extLst>
          </c:dPt>
          <c:xVal>
            <c:numRef>
              <c:f>'R&amp;D_e'!$C$16:$C$54</c:f>
              <c:numCache>
                <c:formatCode>#,##0.0</c:formatCode>
                <c:ptCount val="39"/>
                <c:pt idx="0">
                  <c:v>2.7695596779465421</c:v>
                </c:pt>
                <c:pt idx="1">
                  <c:v>1.842170938161833</c:v>
                </c:pt>
                <c:pt idx="2">
                  <c:v>3.3880730911693262</c:v>
                </c:pt>
                <c:pt idx="3">
                  <c:v>2.8832561906965979</c:v>
                </c:pt>
                <c:pt idx="4">
                  <c:v>4.0327606265866383</c:v>
                </c:pt>
                <c:pt idx="5">
                  <c:v>2.2445039617608842</c:v>
                </c:pt>
                <c:pt idx="6">
                  <c:v>1.7745285085115201</c:v>
                </c:pt>
                <c:pt idx="7">
                  <c:v>1.0939630387061421</c:v>
                </c:pt>
                <c:pt idx="8">
                  <c:v>0.75751000000000002</c:v>
                </c:pt>
                <c:pt idx="9">
                  <c:v>1.16042296452712</c:v>
                </c:pt>
                <c:pt idx="10">
                  <c:v>1.741358038329645</c:v>
                </c:pt>
                <c:pt idx="11">
                  <c:v>1.251538561411434</c:v>
                </c:pt>
                <c:pt idx="12">
                  <c:v>2.1960227596503432</c:v>
                </c:pt>
                <c:pt idx="13">
                  <c:v>1.3339190204588309</c:v>
                </c:pt>
                <c:pt idx="14">
                  <c:v>1.8500526548221621</c:v>
                </c:pt>
                <c:pt idx="15">
                  <c:v>3.37408290603712</c:v>
                </c:pt>
                <c:pt idx="16">
                  <c:v>2.8704642591951779</c:v>
                </c:pt>
                <c:pt idx="17">
                  <c:v>0.85952348419207403</c:v>
                </c:pt>
                <c:pt idx="18">
                  <c:v>2.7479342332621912</c:v>
                </c:pt>
                <c:pt idx="19">
                  <c:v>2.0431488551682371</c:v>
                </c:pt>
                <c:pt idx="20">
                  <c:v>3.7805360733340718</c:v>
                </c:pt>
                <c:pt idx="21">
                  <c:v>0.43084539086613599</c:v>
                </c:pt>
                <c:pt idx="22">
                  <c:v>3.0929022203516792</c:v>
                </c:pt>
                <c:pt idx="23">
                  <c:v>0.76477282320121298</c:v>
                </c:pt>
                <c:pt idx="24">
                  <c:v>1.8490074663892171</c:v>
                </c:pt>
                <c:pt idx="25">
                  <c:v>1.6558186419235461</c:v>
                </c:pt>
                <c:pt idx="26">
                  <c:v>0.87078903308301503</c:v>
                </c:pt>
                <c:pt idx="27">
                  <c:v>1.494695329489176</c:v>
                </c:pt>
                <c:pt idx="28">
                  <c:v>1.6956120444496861</c:v>
                </c:pt>
                <c:pt idx="29">
                  <c:v>1.206815106761177</c:v>
                </c:pt>
                <c:pt idx="30">
                  <c:v>0.60118284765156604</c:v>
                </c:pt>
                <c:pt idx="31">
                  <c:v>1.300438433529018</c:v>
                </c:pt>
                <c:pt idx="32">
                  <c:v>2.4721234500929561</c:v>
                </c:pt>
                <c:pt idx="33">
                  <c:v>0.41962243099965302</c:v>
                </c:pt>
                <c:pt idx="34">
                  <c:v>0.67783389663533999</c:v>
                </c:pt>
                <c:pt idx="35">
                  <c:v>8.3320000000000005E-2</c:v>
                </c:pt>
                <c:pt idx="36">
                  <c:v>2.4101181837107788</c:v>
                </c:pt>
                <c:pt idx="37">
                  <c:v>1.425937134893934</c:v>
                </c:pt>
                <c:pt idx="38">
                  <c:v>3.1063750372775152</c:v>
                </c:pt>
              </c:numCache>
            </c:numRef>
          </c:xVal>
          <c:yVal>
            <c:numRef>
              <c:f>'R&amp;D_e'!$D$16:$D$54</c:f>
              <c:numCache>
                <c:formatCode>#,##0.0</c:formatCode>
                <c:ptCount val="39"/>
                <c:pt idx="0">
                  <c:v>9.5258693145419606</c:v>
                </c:pt>
                <c:pt idx="1">
                  <c:v>1.7247919392829101</c:v>
                </c:pt>
                <c:pt idx="2">
                  <c:v>10.2030982939184</c:v>
                </c:pt>
                <c:pt idx="3">
                  <c:v>8.0770658793685204</c:v>
                </c:pt>
                <c:pt idx="4">
                  <c:v>11.91629183117484</c:v>
                </c:pt>
                <c:pt idx="5">
                  <c:v>8.9520569409935398</c:v>
                </c:pt>
                <c:pt idx="6">
                  <c:v>8.3589101338432208</c:v>
                </c:pt>
                <c:pt idx="7">
                  <c:v>6.3278148504212952</c:v>
                </c:pt>
                <c:pt idx="8">
                  <c:v>0.34610000000000002</c:v>
                </c:pt>
                <c:pt idx="9">
                  <c:v>1.4616625313030569</c:v>
                </c:pt>
                <c:pt idx="10">
                  <c:v>8.5969883433696896</c:v>
                </c:pt>
                <c:pt idx="11">
                  <c:v>4.3183726917434226</c:v>
                </c:pt>
                <c:pt idx="12">
                  <c:v>8.497783393511078</c:v>
                </c:pt>
                <c:pt idx="13">
                  <c:v>7.0156489886066771</c:v>
                </c:pt>
                <c:pt idx="14">
                  <c:v>6.2181842434224013</c:v>
                </c:pt>
                <c:pt idx="15">
                  <c:v>10.64518229166667</c:v>
                </c:pt>
                <c:pt idx="16">
                  <c:v>5.528158456125345</c:v>
                </c:pt>
                <c:pt idx="17">
                  <c:v>2.9908170238576188</c:v>
                </c:pt>
                <c:pt idx="18">
                  <c:v>8.9596831653314215</c:v>
                </c:pt>
                <c:pt idx="19">
                  <c:v>8.9110392325126</c:v>
                </c:pt>
                <c:pt idx="20">
                  <c:v>15.934120294762</c:v>
                </c:pt>
                <c:pt idx="21">
                  <c:v>1.0294556482344459</c:v>
                </c:pt>
                <c:pt idx="22">
                  <c:v>13.3571988595866</c:v>
                </c:pt>
                <c:pt idx="23">
                  <c:v>3.9996756992734359</c:v>
                </c:pt>
                <c:pt idx="24">
                  <c:v>6.049249809639873</c:v>
                </c:pt>
                <c:pt idx="25">
                  <c:v>10.329678667627761</c:v>
                </c:pt>
                <c:pt idx="26">
                  <c:v>1.4710564102564101</c:v>
                </c:pt>
                <c:pt idx="27">
                  <c:v>9.8584358231442302</c:v>
                </c:pt>
                <c:pt idx="28">
                  <c:v>8.3820842617141746</c:v>
                </c:pt>
                <c:pt idx="29">
                  <c:v>5.6315761660951669</c:v>
                </c:pt>
                <c:pt idx="30">
                  <c:v>4.3716767837653796</c:v>
                </c:pt>
                <c:pt idx="31">
                  <c:v>7.3589164785552938</c:v>
                </c:pt>
                <c:pt idx="32">
                  <c:v>9.4424428409494396</c:v>
                </c:pt>
                <c:pt idx="33">
                  <c:v>0.81161465532839805</c:v>
                </c:pt>
                <c:pt idx="34">
                  <c:v>6.9400940899229404</c:v>
                </c:pt>
                <c:pt idx="35">
                  <c:v>0.19832</c:v>
                </c:pt>
                <c:pt idx="36">
                  <c:v>7.6548447310368166</c:v>
                </c:pt>
                <c:pt idx="37">
                  <c:v>7.1223993515266084</c:v>
                </c:pt>
                <c:pt idx="38">
                  <c:v>17.061419200954081</c:v>
                </c:pt>
              </c:numCache>
            </c:numRef>
          </c:yVal>
          <c:bubbleSize>
            <c:numRef>
              <c:f>'R&amp;D_e'!$E$16:$E$54</c:f>
              <c:numCache>
                <c:formatCode>#,##0.0</c:formatCode>
                <c:ptCount val="39"/>
                <c:pt idx="0">
                  <c:v>366299.19344553171</c:v>
                </c:pt>
                <c:pt idx="1">
                  <c:v>183099.28536375021</c:v>
                </c:pt>
                <c:pt idx="2">
                  <c:v>133225.83784059851</c:v>
                </c:pt>
                <c:pt idx="3">
                  <c:v>81538.072279080021</c:v>
                </c:pt>
                <c:pt idx="4">
                  <c:v>55288.350511957142</c:v>
                </c:pt>
                <c:pt idx="5">
                  <c:v>43963.941928940811</c:v>
                </c:pt>
                <c:pt idx="6">
                  <c:v>36614.517422942379</c:v>
                </c:pt>
                <c:pt idx="7">
                  <c:v>23038.298325717999</c:v>
                </c:pt>
                <c:pt idx="8">
                  <c:v>22882.896550999991</c:v>
                </c:pt>
                <c:pt idx="9">
                  <c:v>22832.239943493041</c:v>
                </c:pt>
                <c:pt idx="10">
                  <c:v>21468.62792644593</c:v>
                </c:pt>
                <c:pt idx="11">
                  <c:v>20559.509230073501</c:v>
                </c:pt>
                <c:pt idx="12">
                  <c:v>18016.596966835728</c:v>
                </c:pt>
                <c:pt idx="13">
                  <c:v>16600.80610066923</c:v>
                </c:pt>
                <c:pt idx="14">
                  <c:v>11350.562299111039</c:v>
                </c:pt>
                <c:pt idx="15">
                  <c:v>11198.39013680427</c:v>
                </c:pt>
                <c:pt idx="16">
                  <c:v>8685.8630063995261</c:v>
                </c:pt>
                <c:pt idx="17">
                  <c:v>8545.8251726200306</c:v>
                </c:pt>
                <c:pt idx="18">
                  <c:v>8360.7735650315572</c:v>
                </c:pt>
                <c:pt idx="19">
                  <c:v>7450.5154515405584</c:v>
                </c:pt>
                <c:pt idx="20">
                  <c:v>6524.8325503930128</c:v>
                </c:pt>
                <c:pt idx="21">
                  <c:v>6303.7057807981137</c:v>
                </c:pt>
                <c:pt idx="22">
                  <c:v>5617.0165077608099</c:v>
                </c:pt>
                <c:pt idx="23">
                  <c:v>5293.8429156564571</c:v>
                </c:pt>
                <c:pt idx="24">
                  <c:v>4677.8600275592598</c:v>
                </c:pt>
                <c:pt idx="25">
                  <c:v>4112.412680790103</c:v>
                </c:pt>
                <c:pt idx="26">
                  <c:v>4018.6216705809402</c:v>
                </c:pt>
                <c:pt idx="27">
                  <c:v>3409.067883078927</c:v>
                </c:pt>
                <c:pt idx="28">
                  <c:v>2833.2303772105802</c:v>
                </c:pt>
                <c:pt idx="29">
                  <c:v>2081.966695442964</c:v>
                </c:pt>
                <c:pt idx="30">
                  <c:v>1775.5408740724999</c:v>
                </c:pt>
                <c:pt idx="31">
                  <c:v>1438.2407449910741</c:v>
                </c:pt>
                <c:pt idx="32">
                  <c:v>1275.4640174997469</c:v>
                </c:pt>
                <c:pt idx="33">
                  <c:v>1044.170688716903</c:v>
                </c:pt>
                <c:pt idx="34">
                  <c:v>765.90650168247589</c:v>
                </c:pt>
                <c:pt idx="35">
                  <c:v>731.22007312000005</c:v>
                </c:pt>
                <c:pt idx="36">
                  <c:v>585.48872933487553</c:v>
                </c:pt>
                <c:pt idx="37">
                  <c:v>504.68998406178008</c:v>
                </c:pt>
                <c:pt idx="38">
                  <c:v>337.42527861866051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95-BD3A-0044-A131-0DC506C04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13212720"/>
        <c:axId val="313213280"/>
      </c:bubbleChart>
      <c:valAx>
        <c:axId val="313212720"/>
        <c:scaling>
          <c:orientation val="minMax"/>
          <c:max val="4.5"/>
          <c:min val="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 algn="l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Gross domestic expenditures on</a:t>
                </a:r>
              </a:p>
              <a:p>
                <a:pPr algn="l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L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R&amp;D as a percentage of GDP</a:t>
                </a:r>
              </a:p>
            </c:rich>
          </c:tx>
          <c:layout>
            <c:manualLayout>
              <c:xMode val="edge"/>
              <c:yMode val="edge"/>
              <c:x val="0.74921070282881297"/>
              <c:y val="0.94073798736051895"/>
            </c:manualLayout>
          </c:layout>
          <c:overlay val="0"/>
          <c:spPr>
            <a:noFill/>
          </c:spPr>
        </c:title>
        <c:numFmt formatCode="0.0" sourceLinked="0"/>
        <c:majorTickMark val="in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3213280"/>
        <c:crosses val="autoZero"/>
        <c:crossBetween val="midCat"/>
      </c:valAx>
      <c:valAx>
        <c:axId val="313213280"/>
        <c:scaling>
          <c:orientation val="minMax"/>
          <c:max val="17.5"/>
          <c:min val="0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 sz="1000"/>
                  <a:t>Researchers, per thousand employment</a:t>
                </a:r>
              </a:p>
            </c:rich>
          </c:tx>
          <c:layout>
            <c:manualLayout>
              <c:xMode val="edge"/>
              <c:yMode val="edge"/>
              <c:x val="1.65746573344999E-2"/>
              <c:y val="1.9800876845701499E-3"/>
            </c:manualLayout>
          </c:layout>
          <c:overlay val="0"/>
          <c:spPr>
            <a:noFill/>
          </c:spPr>
        </c:title>
        <c:numFmt formatCode="0.0" sourceLinked="0"/>
        <c:majorTickMark val="in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3212720"/>
        <c:crosses val="autoZero"/>
        <c:crossBetween val="midCat"/>
      </c:valAx>
      <c:spPr>
        <a:solidFill>
          <a:schemeClr val="bg1">
            <a:lumMod val="85000"/>
          </a:schemeClr>
        </a:solidFill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Sheet1!$A$1:$A$7</c:f>
              <c:strCache>
                <c:ptCount val="7"/>
                <c:pt idx="0">
                  <c:v>2003-2004</c:v>
                </c:pt>
                <c:pt idx="1">
                  <c:v>2005-2006</c:v>
                </c:pt>
                <c:pt idx="2">
                  <c:v>2007-2008</c:v>
                </c:pt>
                <c:pt idx="3">
                  <c:v>2009-2010</c:v>
                </c:pt>
                <c:pt idx="4">
                  <c:v>2011-2012</c:v>
                </c:pt>
                <c:pt idx="5">
                  <c:v>2013-2014</c:v>
                </c:pt>
                <c:pt idx="6">
                  <c:v>2015-2016</c:v>
                </c:pt>
              </c:strCache>
            </c:strRef>
          </c:cat>
          <c:val>
            <c:numRef>
              <c:f>Sheet1!$B$1:$B$7</c:f>
              <c:numCache>
                <c:formatCode>0.0%</c:formatCode>
                <c:ptCount val="7"/>
                <c:pt idx="0">
                  <c:v>0.379</c:v>
                </c:pt>
                <c:pt idx="1">
                  <c:v>0.32700000000000001</c:v>
                </c:pt>
                <c:pt idx="2">
                  <c:v>0.248</c:v>
                </c:pt>
                <c:pt idx="3">
                  <c:v>0.192</c:v>
                </c:pt>
                <c:pt idx="4">
                  <c:v>0.23699999999999999</c:v>
                </c:pt>
                <c:pt idx="5">
                  <c:v>0.16700000000000001</c:v>
                </c:pt>
                <c:pt idx="6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5-4740-98E2-755B1C20B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7200240"/>
        <c:axId val="807207888"/>
      </c:barChart>
      <c:catAx>
        <c:axId val="80720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207888"/>
        <c:crosses val="autoZero"/>
        <c:auto val="1"/>
        <c:lblAlgn val="ctr"/>
        <c:lblOffset val="100"/>
        <c:noMultiLvlLbl val="0"/>
      </c:catAx>
      <c:valAx>
        <c:axId val="80720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20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0.5841</cdr:x>
      <cdr:y>0.20945</cdr:y>
    </cdr:from>
    <cdr:to>
      <cdr:x>0.96237</cdr:x>
      <cdr:y>0.2664</cdr:y>
    </cdr:to>
    <cdr:sp macro="" textlink="">
      <cdr:nvSpPr>
        <cdr:cNvPr id="2" name="1 Abrir llave"/>
        <cdr:cNvSpPr/>
      </cdr:nvSpPr>
      <cdr:spPr>
        <a:xfrm xmlns:a="http://schemas.openxmlformats.org/drawingml/2006/main" rot="3805462">
          <a:off x="5606782" y="-211079"/>
          <a:ext cx="286092" cy="2812861"/>
        </a:xfrm>
        <a:prstGeom xmlns:a="http://schemas.openxmlformats.org/drawingml/2006/main" prst="leftBrace">
          <a:avLst>
            <a:gd name="adj1" fmla="val 12141"/>
            <a:gd name="adj2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/>
            <a:t>v</a:t>
          </a:r>
          <a:endParaRPr lang="es-CL" dirty="0"/>
        </a:p>
      </cdr:txBody>
    </cdr:sp>
  </cdr:relSizeAnchor>
  <cdr:relSizeAnchor xmlns:cdr="http://schemas.openxmlformats.org/drawingml/2006/chartDrawing">
    <cdr:from>
      <cdr:x>0.21304</cdr:x>
      <cdr:y>0.54464</cdr:y>
    </cdr:from>
    <cdr:to>
      <cdr:x>0.38734</cdr:x>
      <cdr:y>0.58764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584176" y="2736304"/>
          <a:ext cx="129614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err="1"/>
            <a:t>Crecimiento</a:t>
          </a:r>
          <a:r>
            <a:rPr lang="en-US" sz="1100" dirty="0"/>
            <a:t>: 5,8%</a:t>
          </a:r>
          <a:endParaRPr lang="es-CL" sz="1100" dirty="0"/>
        </a:p>
      </cdr:txBody>
    </cdr:sp>
  </cdr:relSizeAnchor>
  <cdr:relSizeAnchor xmlns:cdr="http://schemas.openxmlformats.org/drawingml/2006/chartDrawing">
    <cdr:from>
      <cdr:x>0.09582</cdr:x>
      <cdr:y>0.5883</cdr:y>
    </cdr:from>
    <cdr:to>
      <cdr:x>0.61486</cdr:x>
      <cdr:y>0.66387</cdr:y>
    </cdr:to>
    <cdr:sp macro="" textlink="">
      <cdr:nvSpPr>
        <cdr:cNvPr id="4" name="1 Abrir llave"/>
        <cdr:cNvSpPr/>
      </cdr:nvSpPr>
      <cdr:spPr>
        <a:xfrm xmlns:a="http://schemas.openxmlformats.org/drawingml/2006/main" rot="3002635">
          <a:off x="2452486" y="1215668"/>
          <a:ext cx="379697" cy="3859585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L"/>
        </a:p>
      </cdr:txBody>
    </cdr:sp>
  </cdr:relSizeAnchor>
  <cdr:relSizeAnchor xmlns:cdr="http://schemas.openxmlformats.org/drawingml/2006/chartDrawing">
    <cdr:from>
      <cdr:x>0.6488</cdr:x>
      <cdr:y>0.15766</cdr:y>
    </cdr:from>
    <cdr:to>
      <cdr:x>0.8231</cdr:x>
      <cdr:y>0.20066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4824536" y="792088"/>
          <a:ext cx="129614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err="1"/>
            <a:t>Crecimiento</a:t>
          </a:r>
          <a:r>
            <a:rPr lang="en-US" sz="1100" dirty="0"/>
            <a:t>: 3,1%</a:t>
          </a:r>
          <a:endParaRPr lang="es-C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0.12243</cdr:x>
      <cdr:y>0.0603</cdr:y>
    </cdr:from>
    <cdr:to>
      <cdr:x>0.28083</cdr:x>
      <cdr:y>0.36962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1B766A1-411E-7E45-B23B-3313B9C1F8A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01177" y="294854"/>
          <a:ext cx="1295270" cy="151239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0.30272</cdr:x>
      <cdr:y>0.0603</cdr:y>
    </cdr:from>
    <cdr:to>
      <cdr:x>0.44131</cdr:x>
      <cdr:y>0.15964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F1A1A587-127D-154F-B895-12FFFBCF846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475384" y="294854"/>
          <a:ext cx="1133333" cy="48571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FCCFD-C235-784C-9FEC-BA90E8F8FE0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90252-BDB9-E74C-B303-5F8F64A31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años</a:t>
            </a:r>
            <a:r>
              <a:rPr lang="en-US" dirty="0"/>
              <a:t>. Y al 3,1 23 </a:t>
            </a:r>
            <a:r>
              <a:rPr lang="en-US" dirty="0" err="1"/>
              <a:t>años</a:t>
            </a:r>
            <a:r>
              <a:rPr lang="en-US" dirty="0"/>
              <a:t>. </a:t>
            </a:r>
          </a:p>
          <a:p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cambió</a:t>
            </a:r>
            <a:r>
              <a:rPr lang="en-US" dirty="0"/>
              <a:t>?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preocupante</a:t>
            </a:r>
            <a:r>
              <a:rPr lang="en-US" dirty="0"/>
              <a:t>?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03CC3-FD86-4F29-9EDD-453A861E2A5B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2140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FA61-9EA8-4644-8C1C-3E1785246662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370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5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CL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5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A00EA77B-54F7-2745-A0F2-C050B1E96FE6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34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8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5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CL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95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A00EA77B-54F7-2745-A0F2-C050B1E96FE6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36</a:t>
            </a:fld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66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Aumenta en un</a:t>
            </a:r>
            <a:r>
              <a:rPr lang="es-CL" baseline="0" dirty="0"/>
              <a:t> 76% entre 2007 y 2010, en un 10% entre 2010 y 2014, y en un 17% entre 2014 y 2016.</a:t>
            </a:r>
          </a:p>
          <a:p>
            <a:r>
              <a:rPr lang="es-CL" baseline="0" dirty="0"/>
              <a:t>El crecimiento promedio anual del periodo 2010-2014 fue de un 2,3%, mientras que el crecimiento promedio anual para los dos primeros años del presente gobierno de la Presidenta Bachelet ha sido de un 8%. Esto nos llevaría a un aumento del 38% en el periodo 2014 -2018.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37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011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0A0-7746-46C0-A13F-A1F1E1692973}" type="slidenum">
              <a:rPr lang="es-CL" smtClean="0"/>
              <a:pPr/>
              <a:t>41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4283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0A0-7746-46C0-A13F-A1F1E1692973}" type="slidenum">
              <a:rPr lang="es-CL" smtClean="0"/>
              <a:pPr/>
              <a:t>42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66494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0A0-7746-46C0-A13F-A1F1E1692973}" type="slidenum">
              <a:rPr lang="es-CL" smtClean="0"/>
              <a:pPr/>
              <a:t>43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4171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FA61-9EA8-4644-8C1C-3E1785246662}" type="slidenum">
              <a:rPr lang="es-ES" smtClean="0"/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5870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0A0-7746-46C0-A13F-A1F1E1692973}" type="slidenum">
              <a:rPr lang="es-CL" smtClean="0"/>
              <a:pPr/>
              <a:t>45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8455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0A0-7746-46C0-A13F-A1F1E1692973}" type="slidenum">
              <a:rPr lang="es-CL" smtClean="0"/>
              <a:pPr/>
              <a:t>46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097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03CC3-FD86-4F29-9EDD-453A861E2A5B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0436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EA0A0-7746-46C0-A13F-A1F1E1692973}" type="slidenum">
              <a:rPr lang="es-CL" smtClean="0"/>
              <a:pPr/>
              <a:t>47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99317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84766-1BD5-C44B-81E2-7025EED32F97}" type="slidenum">
              <a:rPr lang="es-ES"/>
              <a:pPr/>
              <a:t>50</a:t>
            </a:fld>
            <a:endParaRPr lang="es-E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10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03CC3-FD86-4F29-9EDD-453A861E2A5B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770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03CC3-FD86-4F29-9EDD-453A861E2A5B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772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03CC3-FD86-4F29-9EDD-453A861E2A5B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190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03CC3-FD86-4F29-9EDD-453A861E2A5B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377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1D441-8201-4934-BA74-C36E288EE0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Entre 2007 y 2010 el presupuesto CTIE</a:t>
            </a:r>
            <a:r>
              <a:rPr lang="es-CL" baseline="0" dirty="0"/>
              <a:t> </a:t>
            </a:r>
            <a:r>
              <a:rPr lang="es-CL" dirty="0"/>
              <a:t>de economía aumentó en un 60%.</a:t>
            </a:r>
            <a:r>
              <a:rPr lang="es-CL" baseline="0" dirty="0"/>
              <a:t> Entre 2010 y 2014 cayó en un 11%. Entre 2014 y 2016 aumenta en un 44%.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rgbClr val="000000"/>
              </a:buClr>
              <a:buSzPct val="250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ct val="25000"/>
              </a:pPr>
              <a:t>26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08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4FA61-9EA8-4644-8C1C-3E1785246662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705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54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06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85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99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43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4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22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44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14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44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48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C:\Users\nancy.santibanez\Desktop\FEE\FONDO%20PPT2-01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r:link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79D-C0CF-4D25-9ED9-2AECF141FD58}" type="datetimeFigureOut">
              <a:rPr lang="es-ES" smtClean="0"/>
              <a:pPr/>
              <a:t>24/7/19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4A2D4-D459-4EDE-B98E-4620F9BD77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06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3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0"/>
            <a:ext cx="409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nancy.santibanez\Desktop\LOGOTIPOS\NUEVA IMAGEN UDP\FEE_blanco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528392" cy="10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36C358-A3A1-4E2F-8CAA-3CE823C07141}"/>
              </a:ext>
            </a:extLst>
          </p:cNvPr>
          <p:cNvSpPr txBox="1"/>
          <p:nvPr/>
        </p:nvSpPr>
        <p:spPr>
          <a:xfrm>
            <a:off x="1066179" y="5445224"/>
            <a:ext cx="7011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dirty="0">
                <a:solidFill>
                  <a:schemeClr val="bg1"/>
                </a:solidFill>
              </a:rPr>
              <a:t>Andrés Zahler</a:t>
            </a:r>
          </a:p>
          <a:p>
            <a:pPr algn="r"/>
            <a:r>
              <a:rPr lang="es-CL" sz="2000" dirty="0">
                <a:solidFill>
                  <a:schemeClr val="bg1"/>
                </a:solidFill>
              </a:rPr>
              <a:t>Julio 2019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41E96FD6-C2D3-3C41-B4A4-8C97804210E3}"/>
              </a:ext>
            </a:extLst>
          </p:cNvPr>
          <p:cNvSpPr txBox="1"/>
          <p:nvPr/>
        </p:nvSpPr>
        <p:spPr>
          <a:xfrm>
            <a:off x="899592" y="2683252"/>
            <a:ext cx="7011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Innovación en Chile: Diagnóstico, Ecosistemas y el rol de las universidades</a:t>
            </a:r>
          </a:p>
        </p:txBody>
      </p:sp>
    </p:spTree>
    <p:extLst>
      <p:ext uri="{BB962C8B-B14F-4D97-AF65-F5344CB8AC3E}">
        <p14:creationId xmlns:p14="http://schemas.microsoft.com/office/powerpoint/2010/main" val="3763585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/>
              <a:t>Cómo</a:t>
            </a:r>
            <a:r>
              <a:rPr lang="en-US" sz="4000" dirty="0"/>
              <a:t> se ha </a:t>
            </a:r>
            <a:r>
              <a:rPr lang="en-US" sz="4000" dirty="0" err="1"/>
              <a:t>desarrollado</a:t>
            </a:r>
            <a:r>
              <a:rPr lang="en-US" sz="4000" dirty="0"/>
              <a:t> Chile (una </a:t>
            </a:r>
            <a:r>
              <a:rPr lang="en-US" sz="4000" dirty="0" err="1"/>
              <a:t>hipótesis</a:t>
            </a:r>
            <a:r>
              <a:rPr lang="en-US" sz="4000" dirty="0"/>
              <a:t>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 base a </a:t>
            </a:r>
            <a:r>
              <a:rPr lang="en-US" dirty="0" err="1"/>
              <a:t>exportar</a:t>
            </a:r>
            <a:endParaRPr lang="en-US" dirty="0"/>
          </a:p>
          <a:p>
            <a:r>
              <a:rPr lang="en-US" dirty="0"/>
              <a:t>Chile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país</a:t>
            </a:r>
            <a:r>
              <a:rPr lang="en-US" dirty="0"/>
              <a:t> </a:t>
            </a:r>
            <a:r>
              <a:rPr lang="en-US" dirty="0" err="1"/>
              <a:t>pequeño</a:t>
            </a:r>
            <a:r>
              <a:rPr lang="en-US" dirty="0"/>
              <a:t> (17 </a:t>
            </a:r>
            <a:r>
              <a:rPr lang="en-US" dirty="0" err="1"/>
              <a:t>millones</a:t>
            </a:r>
            <a:r>
              <a:rPr lang="en-US" dirty="0"/>
              <a:t> de </a:t>
            </a:r>
            <a:r>
              <a:rPr lang="en-US" dirty="0" err="1"/>
              <a:t>habitantes</a:t>
            </a:r>
            <a:r>
              <a:rPr lang="en-US" dirty="0"/>
              <a:t>)</a:t>
            </a:r>
          </a:p>
          <a:p>
            <a:r>
              <a:rPr lang="en-US" dirty="0"/>
              <a:t>Para </a:t>
            </a:r>
            <a:r>
              <a:rPr lang="en-US" dirty="0" err="1"/>
              <a:t>crecer</a:t>
            </a:r>
            <a:r>
              <a:rPr lang="en-US" dirty="0"/>
              <a:t> </a:t>
            </a:r>
            <a:r>
              <a:rPr lang="en-US" dirty="0" err="1"/>
              <a:t>tenemos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venderle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al </a:t>
            </a:r>
            <a:r>
              <a:rPr lang="en-US" dirty="0" err="1"/>
              <a:t>resto</a:t>
            </a:r>
            <a:r>
              <a:rPr lang="en-US" dirty="0"/>
              <a:t> del </a:t>
            </a:r>
            <a:r>
              <a:rPr lang="en-US" dirty="0" err="1"/>
              <a:t>mundo</a:t>
            </a:r>
            <a:endParaRPr lang="en-US" dirty="0"/>
          </a:p>
          <a:p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exportaba</a:t>
            </a:r>
            <a:r>
              <a:rPr lang="en-US" dirty="0"/>
              <a:t> Chile en los 1960s?</a:t>
            </a:r>
          </a:p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distinto</a:t>
            </a:r>
            <a:r>
              <a:rPr lang="en-US" dirty="0"/>
              <a:t> a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exporta</a:t>
            </a:r>
            <a:r>
              <a:rPr lang="en-US" dirty="0"/>
              <a:t> hoy?  </a:t>
            </a:r>
          </a:p>
        </p:txBody>
      </p:sp>
    </p:spTree>
    <p:extLst>
      <p:ext uri="{BB962C8B-B14F-4D97-AF65-F5344CB8AC3E}">
        <p14:creationId xmlns:p14="http://schemas.microsoft.com/office/powerpoint/2010/main" val="9286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Chile 1962: US$0,6 </a:t>
            </a:r>
            <a:r>
              <a:rPr lang="en-US" dirty="0" err="1"/>
              <a:t>billones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889784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Chile 1980: US$4,6 </a:t>
            </a:r>
            <a:r>
              <a:rPr lang="en-US" dirty="0" err="1"/>
              <a:t>billones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8" y="1231889"/>
            <a:ext cx="8760672" cy="53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Chile 1995: US$15,9 </a:t>
            </a:r>
            <a:r>
              <a:rPr lang="en-US" dirty="0" err="1"/>
              <a:t>billones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" y="1181018"/>
            <a:ext cx="8943308" cy="54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Chile 2016: US$58.5 </a:t>
            </a:r>
            <a:r>
              <a:rPr lang="en-US" dirty="0" err="1"/>
              <a:t>billones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1" y="1124744"/>
            <a:ext cx="89088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3203848" y="3059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1962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7" y="1052736"/>
            <a:ext cx="8765815" cy="5328592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304800" y="3048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n-US" dirty="0" err="1"/>
              <a:t>Turquía</a:t>
            </a:r>
            <a:r>
              <a:rPr lang="en-US" dirty="0"/>
              <a:t> 1962: US$0,4 </a:t>
            </a:r>
            <a:r>
              <a:rPr lang="en-US" dirty="0" err="1"/>
              <a:t>billones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3203848" y="3059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1962</a:t>
            </a:r>
            <a:endParaRPr lang="es-CL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04800" y="3048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n-US" dirty="0" err="1"/>
              <a:t>Turquía</a:t>
            </a:r>
            <a:r>
              <a:rPr lang="en-US" dirty="0"/>
              <a:t> 1980: US$3,2 </a:t>
            </a:r>
            <a:r>
              <a:rPr lang="en-US" dirty="0" err="1"/>
              <a:t>billones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80728"/>
            <a:ext cx="875478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3203848" y="3059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1962</a:t>
            </a:r>
            <a:endParaRPr lang="es-CL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04800" y="3048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n-US" dirty="0" err="1"/>
              <a:t>Turquía</a:t>
            </a:r>
            <a:r>
              <a:rPr lang="en-US" dirty="0"/>
              <a:t> 1995: US$20,9 </a:t>
            </a:r>
            <a:r>
              <a:rPr lang="en-US" dirty="0" err="1"/>
              <a:t>billones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80728"/>
            <a:ext cx="8754782" cy="53285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80728"/>
            <a:ext cx="875478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3203848" y="3059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1962</a:t>
            </a:r>
            <a:endParaRPr lang="es-CL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304800" y="3048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n-US" dirty="0" err="1"/>
              <a:t>Turquía</a:t>
            </a:r>
            <a:r>
              <a:rPr lang="en-US" dirty="0"/>
              <a:t> 2016: US$137 </a:t>
            </a:r>
            <a:r>
              <a:rPr lang="en-US" dirty="0" err="1"/>
              <a:t>billones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80728"/>
            <a:ext cx="8754782" cy="53285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80728"/>
            <a:ext cx="874911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crecen</a:t>
            </a:r>
            <a:r>
              <a:rPr lang="en-US" dirty="0"/>
              <a:t> los </a:t>
            </a:r>
            <a:r>
              <a:rPr lang="en-US" dirty="0" err="1"/>
              <a:t>países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En</a:t>
            </a:r>
            <a:r>
              <a:rPr lang="en-US" dirty="0"/>
              <a:t> simple se </a:t>
            </a:r>
            <a:r>
              <a:rPr lang="en-US" dirty="0" err="1"/>
              <a:t>podría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 que los </a:t>
            </a:r>
            <a:r>
              <a:rPr lang="en-US" dirty="0" err="1"/>
              <a:t>países</a:t>
            </a:r>
            <a:r>
              <a:rPr lang="en-US" dirty="0"/>
              <a:t> </a:t>
            </a:r>
            <a:r>
              <a:rPr lang="en-US" dirty="0" err="1"/>
              <a:t>crecen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se </a:t>
            </a:r>
            <a:r>
              <a:rPr lang="en-US" dirty="0" err="1"/>
              <a:t>incrementa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La </a:t>
            </a:r>
            <a:r>
              <a:rPr lang="en-US" dirty="0" err="1"/>
              <a:t>cantidad</a:t>
            </a:r>
            <a:r>
              <a:rPr lang="en-US" dirty="0"/>
              <a:t> de </a:t>
            </a:r>
            <a:r>
              <a:rPr lang="en-US" dirty="0" err="1"/>
              <a:t>trabajadores</a:t>
            </a:r>
            <a:r>
              <a:rPr lang="en-US" dirty="0"/>
              <a:t> que hay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país</a:t>
            </a:r>
            <a:endParaRPr lang="en-US" dirty="0"/>
          </a:p>
          <a:p>
            <a:pPr lvl="1"/>
            <a:r>
              <a:rPr lang="en-US" dirty="0"/>
              <a:t>El capital que </a:t>
            </a:r>
            <a:r>
              <a:rPr lang="en-US" dirty="0" err="1"/>
              <a:t>tienen</a:t>
            </a:r>
            <a:r>
              <a:rPr lang="en-US" dirty="0"/>
              <a:t> para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trabajar</a:t>
            </a:r>
            <a:r>
              <a:rPr lang="en-US" dirty="0"/>
              <a:t> (</a:t>
            </a:r>
            <a:r>
              <a:rPr lang="en-US" dirty="0" err="1"/>
              <a:t>máquinas</a:t>
            </a:r>
            <a:r>
              <a:rPr lang="en-US" dirty="0"/>
              <a:t>, </a:t>
            </a:r>
            <a:r>
              <a:rPr lang="en-US" dirty="0" err="1"/>
              <a:t>computadores</a:t>
            </a:r>
            <a:r>
              <a:rPr lang="en-US" dirty="0"/>
              <a:t>, </a:t>
            </a:r>
            <a:r>
              <a:rPr lang="en-US" dirty="0" err="1"/>
              <a:t>edificios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El “capital </a:t>
            </a:r>
            <a:r>
              <a:rPr lang="en-US" dirty="0" err="1"/>
              <a:t>humano</a:t>
            </a:r>
            <a:r>
              <a:rPr lang="en-US" dirty="0"/>
              <a:t>” (</a:t>
            </a:r>
            <a:r>
              <a:rPr lang="en-US" dirty="0" err="1"/>
              <a:t>educación</a:t>
            </a:r>
            <a:r>
              <a:rPr lang="en-US" dirty="0"/>
              <a:t>) que </a:t>
            </a:r>
            <a:r>
              <a:rPr lang="en-US" dirty="0" err="1"/>
              <a:t>tienen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dirty="0" err="1"/>
              <a:t>tecnología</a:t>
            </a:r>
            <a:r>
              <a:rPr lang="en-US" dirty="0"/>
              <a:t>: </a:t>
            </a:r>
            <a:r>
              <a:rPr lang="en-US" dirty="0" err="1"/>
              <a:t>mejora</a:t>
            </a:r>
            <a:r>
              <a:rPr lang="en-US" dirty="0"/>
              <a:t> la forma </a:t>
            </a:r>
            <a:r>
              <a:rPr lang="en-US" dirty="0" err="1"/>
              <a:t>en</a:t>
            </a:r>
            <a:r>
              <a:rPr lang="en-US" dirty="0"/>
              <a:t> que se </a:t>
            </a:r>
            <a:r>
              <a:rPr lang="en-US" dirty="0" err="1"/>
              <a:t>usa</a:t>
            </a:r>
            <a:r>
              <a:rPr lang="en-US" dirty="0"/>
              <a:t> el capital, </a:t>
            </a:r>
            <a:r>
              <a:rPr lang="en-US" dirty="0" err="1"/>
              <a:t>trabajo</a:t>
            </a:r>
            <a:r>
              <a:rPr lang="en-US" dirty="0"/>
              <a:t> y capital </a:t>
            </a:r>
            <a:r>
              <a:rPr lang="en-US" dirty="0" err="1"/>
              <a:t>humano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descubrimientos</a:t>
            </a:r>
            <a:r>
              <a:rPr lang="en-US" dirty="0"/>
              <a:t>,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,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tecnicas</a:t>
            </a:r>
            <a:r>
              <a:rPr lang="en-US" dirty="0"/>
              <a:t> de </a:t>
            </a:r>
            <a:r>
              <a:rPr lang="en-US" dirty="0" err="1"/>
              <a:t>producción</a:t>
            </a:r>
            <a:r>
              <a:rPr lang="en-US" dirty="0"/>
              <a:t>, etc. </a:t>
            </a:r>
          </a:p>
          <a:p>
            <a:pPr lvl="2"/>
            <a:r>
              <a:rPr lang="en-US" dirty="0"/>
              <a:t>La “</a:t>
            </a:r>
            <a:r>
              <a:rPr lang="en-US" dirty="0" err="1"/>
              <a:t>tecnología</a:t>
            </a:r>
            <a:r>
              <a:rPr lang="en-US" dirty="0"/>
              <a:t>” </a:t>
            </a:r>
            <a:r>
              <a:rPr lang="en-US" dirty="0" err="1"/>
              <a:t>tambien</a:t>
            </a:r>
            <a:r>
              <a:rPr lang="en-US" dirty="0"/>
              <a:t> </a:t>
            </a:r>
            <a:r>
              <a:rPr lang="en-US" dirty="0" err="1"/>
              <a:t>incluye</a:t>
            </a:r>
            <a:r>
              <a:rPr lang="en-US" dirty="0"/>
              <a:t>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corrupción</a:t>
            </a:r>
            <a:r>
              <a:rPr lang="en-US" dirty="0"/>
              <a:t>,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regulación</a:t>
            </a:r>
            <a:r>
              <a:rPr lang="en-US" dirty="0"/>
              <a:t>, </a:t>
            </a:r>
            <a:r>
              <a:rPr lang="en-US" dirty="0" err="1"/>
              <a:t>promoción</a:t>
            </a:r>
            <a:r>
              <a:rPr lang="en-US" dirty="0"/>
              <a:t> de la </a:t>
            </a:r>
            <a:r>
              <a:rPr lang="en-US" dirty="0" err="1"/>
              <a:t>competencia</a:t>
            </a:r>
            <a:r>
              <a:rPr lang="en-US" dirty="0"/>
              <a:t>, </a:t>
            </a:r>
            <a:r>
              <a:rPr lang="en-US" dirty="0" err="1"/>
              <a:t>patentes</a:t>
            </a:r>
            <a:r>
              <a:rPr lang="en-US" dirty="0"/>
              <a:t> y </a:t>
            </a:r>
            <a:r>
              <a:rPr lang="en-US" dirty="0" err="1"/>
              <a:t>apoyo</a:t>
            </a:r>
            <a:r>
              <a:rPr lang="en-US" dirty="0"/>
              <a:t> a la I+D entre </a:t>
            </a:r>
            <a:r>
              <a:rPr lang="en-US" dirty="0" err="1"/>
              <a:t>otros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empresas</a:t>
            </a:r>
            <a:r>
              <a:rPr lang="en-US" dirty="0"/>
              <a:t>, la </a:t>
            </a:r>
            <a:r>
              <a:rPr lang="en-US" dirty="0" err="1"/>
              <a:t>tecnología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incluye</a:t>
            </a:r>
            <a:r>
              <a:rPr lang="en-US" dirty="0"/>
              <a:t> la </a:t>
            </a:r>
            <a:r>
              <a:rPr lang="en-US" dirty="0" err="1"/>
              <a:t>calidad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administración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jerga</a:t>
            </a:r>
            <a:r>
              <a:rPr lang="en-US" dirty="0"/>
              <a:t> </a:t>
            </a:r>
            <a:r>
              <a:rPr lang="en-US" dirty="0" err="1"/>
              <a:t>económica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se llama </a:t>
            </a:r>
            <a:r>
              <a:rPr lang="en-US" dirty="0" err="1"/>
              <a:t>Productividad</a:t>
            </a:r>
            <a:r>
              <a:rPr lang="en-US" dirty="0"/>
              <a:t> Total de </a:t>
            </a:r>
            <a:r>
              <a:rPr lang="en-US" dirty="0" err="1"/>
              <a:t>Factores</a:t>
            </a:r>
            <a:r>
              <a:rPr lang="en-US" dirty="0"/>
              <a:t> (PTF)</a:t>
            </a:r>
          </a:p>
          <a:p>
            <a:pPr lvl="1"/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bastante</a:t>
            </a:r>
            <a:r>
              <a:rPr lang="en-US" dirty="0"/>
              <a:t> </a:t>
            </a:r>
            <a:r>
              <a:rPr lang="en-US" dirty="0" err="1"/>
              <a:t>consenso</a:t>
            </a:r>
            <a:r>
              <a:rPr lang="en-US" dirty="0"/>
              <a:t> entre los </a:t>
            </a:r>
            <a:r>
              <a:rPr lang="en-US" dirty="0" err="1"/>
              <a:t>economistas</a:t>
            </a:r>
            <a:r>
              <a:rPr lang="en-US" dirty="0"/>
              <a:t> de que </a:t>
            </a:r>
            <a:r>
              <a:rPr lang="en-US" dirty="0" err="1"/>
              <a:t>en</a:t>
            </a:r>
            <a:r>
              <a:rPr lang="en-US" dirty="0"/>
              <a:t> el largo </a:t>
            </a:r>
            <a:r>
              <a:rPr lang="en-US" dirty="0" err="1"/>
              <a:t>plazo</a:t>
            </a:r>
            <a:r>
              <a:rPr lang="en-US" dirty="0"/>
              <a:t> la principal variable que </a:t>
            </a:r>
            <a:r>
              <a:rPr lang="en-US" dirty="0" err="1"/>
              <a:t>determina</a:t>
            </a:r>
            <a:r>
              <a:rPr lang="en-US" dirty="0"/>
              <a:t> el </a:t>
            </a:r>
            <a:r>
              <a:rPr lang="en-US" dirty="0" err="1"/>
              <a:t>crecimiento</a:t>
            </a:r>
            <a:r>
              <a:rPr lang="en-US" dirty="0"/>
              <a:t> de los </a:t>
            </a:r>
            <a:r>
              <a:rPr lang="en-US" dirty="0" err="1"/>
              <a:t>países</a:t>
            </a:r>
            <a:r>
              <a:rPr lang="en-US" dirty="0"/>
              <a:t> es el </a:t>
            </a:r>
            <a:r>
              <a:rPr lang="en-US" dirty="0" err="1"/>
              <a:t>crecimiento</a:t>
            </a:r>
            <a:r>
              <a:rPr lang="en-US" dirty="0"/>
              <a:t> de la </a:t>
            </a:r>
            <a:r>
              <a:rPr lang="en-US" dirty="0" err="1"/>
              <a:t>tecnología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212976"/>
            <a:ext cx="5880100" cy="32893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63691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Temario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ES_tradnl" dirty="0">
                <a:solidFill>
                  <a:srgbClr val="404040"/>
                </a:solidFill>
              </a:rPr>
              <a:t>Qué Somos y Donde Estamos en Innovación, Ciencia y Tecnología en Chile?: una descripción y diagnóstico macro</a:t>
            </a:r>
          </a:p>
          <a:p>
            <a:pPr>
              <a:buFont typeface="+mj-lt"/>
              <a:buAutoNum type="arabicPeriod"/>
            </a:pPr>
            <a:endParaRPr lang="es-ES_tradnl" dirty="0">
              <a:solidFill>
                <a:srgbClr val="404040"/>
              </a:solidFill>
            </a:endParaRPr>
          </a:p>
          <a:p>
            <a:pPr>
              <a:buFont typeface="+mj-lt"/>
              <a:buAutoNum type="arabicPeriod"/>
            </a:pPr>
            <a:r>
              <a:rPr lang="es-ES_tradnl" dirty="0">
                <a:solidFill>
                  <a:srgbClr val="404040"/>
                </a:solidFill>
              </a:rPr>
              <a:t>Hacia dónde vamos?: disyuntivas de qué hacer, opciones de política y el rol de las universidades</a:t>
            </a:r>
          </a:p>
          <a:p>
            <a:pPr>
              <a:buFont typeface="+mj-lt"/>
              <a:buAutoNum type="arabicPeriod"/>
            </a:pPr>
            <a:endParaRPr lang="es-ES_tradnl" dirty="0">
              <a:solidFill>
                <a:srgbClr val="404040"/>
              </a:solidFill>
            </a:endParaRPr>
          </a:p>
          <a:p>
            <a:pPr>
              <a:buFont typeface="+mj-lt"/>
              <a:buAutoNum type="arabicPeriod"/>
            </a:pPr>
            <a:endParaRPr lang="es-ES_tradnl" dirty="0">
              <a:solidFill>
                <a:srgbClr val="404040"/>
              </a:solidFill>
            </a:endParaRPr>
          </a:p>
          <a:p>
            <a:pPr>
              <a:buFont typeface="+mj-lt"/>
              <a:buAutoNum type="arabicPeriod"/>
            </a:pPr>
            <a:endParaRPr lang="es-ES_tradnl" dirty="0">
              <a:solidFill>
                <a:srgbClr val="404040"/>
              </a:solidFill>
            </a:endParaRPr>
          </a:p>
          <a:p>
            <a:endParaRPr lang="es-C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Como se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avanzar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tecnología</a:t>
            </a:r>
            <a:r>
              <a:rPr lang="en-US" sz="3600" dirty="0"/>
              <a:t> y </a:t>
            </a:r>
            <a:r>
              <a:rPr lang="en-US" sz="3600" dirty="0" err="1"/>
              <a:t>productividad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177213" cy="5328592"/>
          </a:xfrm>
        </p:spPr>
        <p:txBody>
          <a:bodyPr>
            <a:normAutofit/>
          </a:bodyPr>
          <a:lstStyle/>
          <a:p>
            <a:r>
              <a:rPr lang="en-US" sz="2400" dirty="0" err="1"/>
              <a:t>Mejorando</a:t>
            </a:r>
            <a:r>
              <a:rPr lang="en-US" sz="2400" dirty="0"/>
              <a:t> </a:t>
            </a:r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tecnológico</a:t>
            </a:r>
            <a:r>
              <a:rPr lang="en-US" sz="2400" dirty="0"/>
              <a:t> en los </a:t>
            </a:r>
            <a:r>
              <a:rPr lang="en-US" sz="2400" dirty="0" err="1"/>
              <a:t>sectores</a:t>
            </a:r>
            <a:r>
              <a:rPr lang="en-US" sz="2400" dirty="0"/>
              <a:t> en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somos</a:t>
            </a:r>
            <a:r>
              <a:rPr lang="en-US" sz="2400" dirty="0"/>
              <a:t> </a:t>
            </a:r>
            <a:r>
              <a:rPr lang="en-US" sz="2400" dirty="0" err="1"/>
              <a:t>competitivos</a:t>
            </a:r>
            <a:endParaRPr lang="en-US" sz="2400" dirty="0"/>
          </a:p>
          <a:p>
            <a:r>
              <a:rPr lang="en-US" sz="2400" dirty="0" err="1"/>
              <a:t>Incentivando</a:t>
            </a:r>
            <a:r>
              <a:rPr lang="en-US" sz="2400" dirty="0"/>
              <a:t> el </a:t>
            </a:r>
            <a:r>
              <a:rPr lang="en-US" sz="2400" dirty="0" err="1"/>
              <a:t>desarrollo</a:t>
            </a:r>
            <a:r>
              <a:rPr lang="en-US" sz="2400" dirty="0"/>
              <a:t> de </a:t>
            </a:r>
            <a:r>
              <a:rPr lang="en-US" sz="2400" dirty="0" err="1"/>
              <a:t>nuevas</a:t>
            </a:r>
            <a:r>
              <a:rPr lang="en-US" sz="2400" dirty="0"/>
              <a:t> </a:t>
            </a:r>
            <a:r>
              <a:rPr lang="en-US" sz="2400" dirty="0" err="1"/>
              <a:t>áreas</a:t>
            </a:r>
            <a:r>
              <a:rPr lang="en-US" sz="2400" dirty="0"/>
              <a:t> de </a:t>
            </a:r>
            <a:r>
              <a:rPr lang="en-US" sz="2400" dirty="0" err="1"/>
              <a:t>alta</a:t>
            </a:r>
            <a:r>
              <a:rPr lang="en-US" sz="2400" dirty="0"/>
              <a:t> </a:t>
            </a:r>
            <a:r>
              <a:rPr lang="en-US" sz="2400" dirty="0" err="1"/>
              <a:t>productividad</a:t>
            </a:r>
            <a:r>
              <a:rPr lang="en-US" sz="2400" dirty="0"/>
              <a:t> y </a:t>
            </a:r>
            <a:r>
              <a:rPr lang="en-US" sz="2400" dirty="0" err="1"/>
              <a:t>potencial</a:t>
            </a:r>
            <a:r>
              <a:rPr lang="en-US" sz="2400" dirty="0"/>
              <a:t> de </a:t>
            </a:r>
            <a:r>
              <a:rPr lang="en-US" sz="2400" dirty="0" err="1"/>
              <a:t>crecimiento</a:t>
            </a:r>
            <a:endParaRPr lang="en-US" sz="2400" dirty="0"/>
          </a:p>
          <a:p>
            <a:r>
              <a:rPr lang="en-US" sz="2400" dirty="0"/>
              <a:t>En </a:t>
            </a:r>
            <a:r>
              <a:rPr lang="en-US" sz="2400" dirty="0" err="1"/>
              <a:t>cualquier</a:t>
            </a:r>
            <a:r>
              <a:rPr lang="en-US" sz="2400" dirty="0"/>
              <a:t> </a:t>
            </a:r>
            <a:r>
              <a:rPr lang="en-US" sz="2400" dirty="0" err="1"/>
              <a:t>caso</a:t>
            </a:r>
            <a:r>
              <a:rPr lang="en-US" sz="2400" dirty="0"/>
              <a:t>: </a:t>
            </a:r>
          </a:p>
          <a:p>
            <a:pPr lvl="1"/>
            <a:r>
              <a:rPr lang="en-US" sz="2400" dirty="0" err="1"/>
              <a:t>Trayendo</a:t>
            </a:r>
            <a:r>
              <a:rPr lang="en-US" sz="2400" dirty="0"/>
              <a:t> y </a:t>
            </a:r>
            <a:r>
              <a:rPr lang="en-US" sz="2400" dirty="0" err="1"/>
              <a:t>adaptando</a:t>
            </a:r>
            <a:r>
              <a:rPr lang="en-US" sz="2400" dirty="0"/>
              <a:t> </a:t>
            </a:r>
            <a:r>
              <a:rPr lang="en-US" sz="2400" dirty="0" err="1"/>
              <a:t>tecnología</a:t>
            </a:r>
            <a:r>
              <a:rPr lang="en-US" sz="2400" dirty="0"/>
              <a:t> de </a:t>
            </a:r>
            <a:r>
              <a:rPr lang="en-US" sz="2400" dirty="0" err="1"/>
              <a:t>afuera</a:t>
            </a:r>
            <a:endParaRPr lang="en-US" sz="2400" dirty="0"/>
          </a:p>
          <a:p>
            <a:pPr lvl="1"/>
            <a:r>
              <a:rPr lang="en-US" sz="2400" dirty="0" err="1"/>
              <a:t>Creando</a:t>
            </a:r>
            <a:r>
              <a:rPr lang="en-US" sz="2400" dirty="0"/>
              <a:t> </a:t>
            </a:r>
            <a:r>
              <a:rPr lang="en-US" sz="2400" dirty="0" err="1"/>
              <a:t>tecnología</a:t>
            </a:r>
            <a:r>
              <a:rPr lang="en-US" sz="2400" dirty="0"/>
              <a:t> en Chile</a:t>
            </a:r>
          </a:p>
          <a:p>
            <a:r>
              <a:rPr lang="en-US" sz="2400" dirty="0" err="1"/>
              <a:t>Ambas</a:t>
            </a:r>
            <a:r>
              <a:rPr lang="en-US" sz="2400" dirty="0"/>
              <a:t> </a:t>
            </a:r>
            <a:r>
              <a:rPr lang="en-US" sz="2400" dirty="0" err="1"/>
              <a:t>cosas</a:t>
            </a:r>
            <a:r>
              <a:rPr lang="en-US" sz="2400" dirty="0"/>
              <a:t> </a:t>
            </a:r>
            <a:r>
              <a:rPr lang="en-US" sz="2400" dirty="0" err="1"/>
              <a:t>requieren</a:t>
            </a:r>
            <a:r>
              <a:rPr lang="en-US" sz="2400" dirty="0"/>
              <a:t> de </a:t>
            </a:r>
            <a:r>
              <a:rPr lang="en-US" sz="2400" b="1" dirty="0" err="1"/>
              <a:t>invertir</a:t>
            </a:r>
            <a:r>
              <a:rPr lang="en-US" sz="2400" dirty="0"/>
              <a:t> en </a:t>
            </a:r>
            <a:r>
              <a:rPr lang="en-US" sz="2400" dirty="0" err="1"/>
              <a:t>innovación</a:t>
            </a:r>
            <a:r>
              <a:rPr lang="en-US" sz="2400" dirty="0"/>
              <a:t> y en </a:t>
            </a:r>
            <a:r>
              <a:rPr lang="en-US" sz="2400" dirty="0" err="1"/>
              <a:t>Investigación</a:t>
            </a:r>
            <a:r>
              <a:rPr lang="en-US" sz="2400" dirty="0"/>
              <a:t> y </a:t>
            </a:r>
            <a:r>
              <a:rPr lang="en-US" sz="2400" dirty="0" err="1"/>
              <a:t>Desarrollo</a:t>
            </a:r>
            <a:endParaRPr lang="en-US" sz="2400" dirty="0"/>
          </a:p>
          <a:p>
            <a:r>
              <a:rPr lang="en-US" sz="2400" dirty="0" err="1"/>
              <a:t>Ambas</a:t>
            </a:r>
            <a:r>
              <a:rPr lang="en-US" sz="2400" dirty="0"/>
              <a:t> </a:t>
            </a:r>
            <a:r>
              <a:rPr lang="en-US" sz="2400" dirty="0" err="1"/>
              <a:t>cosas</a:t>
            </a:r>
            <a:r>
              <a:rPr lang="en-US" sz="2400" dirty="0"/>
              <a:t> </a:t>
            </a:r>
            <a:r>
              <a:rPr lang="en-US" sz="2400" dirty="0" err="1"/>
              <a:t>requieren</a:t>
            </a:r>
            <a:r>
              <a:rPr lang="en-US" sz="2400" dirty="0"/>
              <a:t> 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vez</a:t>
            </a:r>
            <a:r>
              <a:rPr lang="en-US" sz="2400" dirty="0"/>
              <a:t> de </a:t>
            </a:r>
            <a:r>
              <a:rPr lang="en-US" sz="2400" b="1" dirty="0" err="1"/>
              <a:t>conocimiento</a:t>
            </a:r>
            <a:r>
              <a:rPr lang="en-US" sz="2400" dirty="0"/>
              <a:t> (</a:t>
            </a:r>
            <a:r>
              <a:rPr lang="en-US" sz="2400" dirty="0" err="1"/>
              <a:t>educación</a:t>
            </a:r>
            <a:r>
              <a:rPr lang="en-US" sz="2400" dirty="0"/>
              <a:t>) y </a:t>
            </a:r>
            <a:r>
              <a:rPr lang="en-US" sz="2400" b="1" dirty="0"/>
              <a:t>capital </a:t>
            </a:r>
            <a:r>
              <a:rPr lang="en-US" sz="2400" b="1" dirty="0" err="1"/>
              <a:t>humano</a:t>
            </a:r>
            <a:r>
              <a:rPr lang="en-US" sz="2400" b="1" dirty="0"/>
              <a:t> </a:t>
            </a:r>
          </a:p>
          <a:p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estamos</a:t>
            </a:r>
            <a:r>
              <a:rPr lang="en-US" sz="2400" dirty="0"/>
              <a:t> en Chile en </a:t>
            </a:r>
            <a:r>
              <a:rPr lang="en-US" sz="2400" dirty="0" err="1"/>
              <a:t>ambas</a:t>
            </a:r>
            <a:r>
              <a:rPr lang="en-US" sz="2400" dirty="0"/>
              <a:t> areas?</a:t>
            </a:r>
          </a:p>
        </p:txBody>
      </p:sp>
    </p:spTree>
    <p:extLst>
      <p:ext uri="{BB962C8B-B14F-4D97-AF65-F5344CB8AC3E}">
        <p14:creationId xmlns:p14="http://schemas.microsoft.com/office/powerpoint/2010/main" val="27871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64513" cy="1143000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latin typeface="+mn-lt"/>
                <a:cs typeface="Arial" panose="020B0604020202020204" pitchFamily="34" charset="0"/>
              </a:rPr>
              <a:t>¿</a:t>
            </a:r>
            <a:r>
              <a:rPr lang="en-US" sz="2800" b="1" dirty="0" err="1">
                <a:latin typeface="+mn-lt"/>
                <a:cs typeface="Arial" panose="020B0604020202020204" pitchFamily="34" charset="0"/>
              </a:rPr>
              <a:t>Cómo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 se ha </a:t>
            </a:r>
            <a:r>
              <a:rPr lang="en-US" sz="2800" b="1" dirty="0" err="1">
                <a:latin typeface="+mn-lt"/>
                <a:cs typeface="Arial" panose="020B0604020202020204" pitchFamily="34" charset="0"/>
              </a:rPr>
              <a:t>desarrollado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 Chile?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177213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Las </a:t>
            </a:r>
            <a:r>
              <a:rPr lang="en-US" sz="2800" dirty="0" err="1">
                <a:solidFill>
                  <a:schemeClr val="tx1"/>
                </a:solidFill>
              </a:rPr>
              <a:t>fuentes</a:t>
            </a:r>
            <a:r>
              <a:rPr lang="en-US" sz="2800" dirty="0">
                <a:solidFill>
                  <a:schemeClr val="tx1"/>
                </a:solidFill>
              </a:rPr>
              <a:t> y </a:t>
            </a:r>
            <a:r>
              <a:rPr lang="en-US" sz="2800" dirty="0" err="1">
                <a:solidFill>
                  <a:schemeClr val="tx1"/>
                </a:solidFill>
              </a:rPr>
              <a:t>políticas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productividad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reformas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institucionales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estructurales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ej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Sistema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pensiones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reforma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educacional</a:t>
            </a:r>
            <a:r>
              <a:rPr lang="en-US" sz="2400" dirty="0">
                <a:solidFill>
                  <a:schemeClr val="tx1"/>
                </a:solidFill>
              </a:rPr>
              <a:t>, ley de </a:t>
            </a:r>
            <a:r>
              <a:rPr lang="en-US" sz="2400" dirty="0" err="1">
                <a:solidFill>
                  <a:schemeClr val="tx1"/>
                </a:solidFill>
              </a:rPr>
              <a:t>valores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Políticas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mejoran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eficiencia</a:t>
            </a:r>
            <a:r>
              <a:rPr lang="en-US" sz="2400" dirty="0">
                <a:solidFill>
                  <a:schemeClr val="tx1"/>
                </a:solidFill>
              </a:rPr>
              <a:t> en los </a:t>
            </a:r>
            <a:r>
              <a:rPr lang="en-US" sz="2400" dirty="0" err="1">
                <a:solidFill>
                  <a:schemeClr val="tx1"/>
                </a:solidFill>
              </a:rPr>
              <a:t>mercados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apertura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comercial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fortalecimiento</a:t>
            </a:r>
            <a:r>
              <a:rPr lang="en-US" sz="2400" dirty="0">
                <a:solidFill>
                  <a:schemeClr val="tx1"/>
                </a:solidFill>
              </a:rPr>
              <a:t> de la </a:t>
            </a:r>
            <a:r>
              <a:rPr lang="en-US" sz="2400" dirty="0" err="1">
                <a:solidFill>
                  <a:schemeClr val="tx1"/>
                </a:solidFill>
              </a:rPr>
              <a:t>libre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competencia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Políticas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innovación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ciencia</a:t>
            </a:r>
            <a:r>
              <a:rPr lang="en-US" sz="2400" dirty="0">
                <a:solidFill>
                  <a:schemeClr val="tx1"/>
                </a:solidFill>
              </a:rPr>
              <a:t> y </a:t>
            </a:r>
            <a:r>
              <a:rPr lang="en-US" sz="2400" dirty="0" err="1">
                <a:solidFill>
                  <a:schemeClr val="tx1"/>
                </a:solidFill>
              </a:rPr>
              <a:t>tecnología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financiamiento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investigación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subsidios</a:t>
            </a:r>
            <a:r>
              <a:rPr lang="en-US" sz="2400" dirty="0">
                <a:solidFill>
                  <a:schemeClr val="tx1"/>
                </a:solidFill>
              </a:rPr>
              <a:t> a la </a:t>
            </a:r>
            <a:r>
              <a:rPr lang="en-US" sz="2400" dirty="0" err="1">
                <a:solidFill>
                  <a:schemeClr val="tx1"/>
                </a:solidFill>
              </a:rPr>
              <a:t>innovación</a:t>
            </a:r>
            <a:r>
              <a:rPr lang="en-US" sz="2400" dirty="0">
                <a:solidFill>
                  <a:schemeClr val="tx1"/>
                </a:solidFill>
              </a:rPr>
              <a:t> e I+D, </a:t>
            </a:r>
            <a:r>
              <a:rPr lang="en-US" sz="2400" dirty="0" err="1">
                <a:solidFill>
                  <a:schemeClr val="tx1"/>
                </a:solidFill>
              </a:rPr>
              <a:t>patentes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regulación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universitaria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0"/>
            <a:ext cx="7338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2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Estancamiento</a:t>
            </a:r>
            <a:r>
              <a:rPr lang="en-US" sz="3600" dirty="0"/>
              <a:t> en la </a:t>
            </a:r>
            <a:r>
              <a:rPr lang="en-US" sz="3600" dirty="0" err="1"/>
              <a:t>productividad</a:t>
            </a:r>
            <a:r>
              <a:rPr lang="en-US" sz="3600" dirty="0"/>
              <a:t>	</a:t>
            </a:r>
            <a:endParaRPr lang="es-CL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8" y="1854857"/>
            <a:ext cx="4477334" cy="29753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854857"/>
            <a:ext cx="4337915" cy="29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15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362545"/>
            <a:ext cx="9144000" cy="6132911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96963" y="2824353"/>
            <a:ext cx="1618842" cy="1893248"/>
          </a:xfrm>
          <a:prstGeom prst="rect">
            <a:avLst/>
          </a:prstGeom>
          <a:solidFill>
            <a:srgbClr val="FFFFFF"/>
          </a:solidFill>
          <a:ln w="63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/>
          <p:cNvSpPr/>
          <p:nvPr/>
        </p:nvSpPr>
        <p:spPr>
          <a:xfrm>
            <a:off x="2106121" y="2824353"/>
            <a:ext cx="1618842" cy="1893248"/>
          </a:xfrm>
          <a:prstGeom prst="rect">
            <a:avLst/>
          </a:prstGeom>
          <a:solidFill>
            <a:srgbClr val="FFFFFF"/>
          </a:solidFill>
          <a:ln w="63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>
            <a:off x="3826307" y="2824353"/>
            <a:ext cx="1618842" cy="1893248"/>
          </a:xfrm>
          <a:prstGeom prst="rect">
            <a:avLst/>
          </a:prstGeom>
          <a:solidFill>
            <a:srgbClr val="FFFFFF"/>
          </a:solidFill>
          <a:ln w="63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5546493" y="2824353"/>
            <a:ext cx="1618842" cy="1893248"/>
          </a:xfrm>
          <a:prstGeom prst="rect">
            <a:avLst/>
          </a:prstGeom>
          <a:solidFill>
            <a:srgbClr val="FFFFFF"/>
          </a:solidFill>
          <a:ln w="63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7277706" y="2824353"/>
            <a:ext cx="1618842" cy="1893248"/>
          </a:xfrm>
          <a:prstGeom prst="rect">
            <a:avLst/>
          </a:prstGeom>
          <a:solidFill>
            <a:srgbClr val="FFFFFF"/>
          </a:solidFill>
          <a:ln w="63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googl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26" r="100000">
                        <a14:foregroundMark x1="37398" y1="37288" x2="37398" y2="37288"/>
                        <a14:foregroundMark x1="39566" y1="54237" x2="39566" y2="54237"/>
                        <a14:foregroundMark x1="35501" y1="73729" x2="35501" y2="73729"/>
                        <a14:foregroundMark x1="48238" y1="69492" x2="48238" y2="69492"/>
                        <a14:foregroundMark x1="63957" y1="65254" x2="63957" y2="65254"/>
                        <a14:foregroundMark x1="76694" y1="37288" x2="76694" y2="37288"/>
                        <a14:foregroundMark x1="81572" y1="56780" x2="81572" y2="56780"/>
                        <a14:foregroundMark x1="88889" y1="45763" x2="88889" y2="45763"/>
                        <a14:foregroundMark x1="84282" y1="33898" x2="84282" y2="33898"/>
                        <a14:foregroundMark x1="52575" y1="37288" x2="52575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785" y="3722845"/>
            <a:ext cx="1434118" cy="458697"/>
          </a:xfrm>
          <a:prstGeom prst="rect">
            <a:avLst/>
          </a:prstGeom>
        </p:spPr>
      </p:pic>
      <p:sp>
        <p:nvSpPr>
          <p:cNvPr id="13" name="Shape 100"/>
          <p:cNvSpPr txBox="1"/>
          <p:nvPr/>
        </p:nvSpPr>
        <p:spPr>
          <a:xfrm>
            <a:off x="224053" y="2748326"/>
            <a:ext cx="2009732" cy="57389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accent5"/>
                </a:solidFill>
                <a:latin typeface="gobCL" pitchFamily="50" charset="0"/>
              </a:rPr>
              <a:t>#2</a:t>
            </a:r>
          </a:p>
        </p:txBody>
      </p:sp>
      <p:sp>
        <p:nvSpPr>
          <p:cNvPr id="18" name="Shape 100"/>
          <p:cNvSpPr txBox="1"/>
          <p:nvPr/>
        </p:nvSpPr>
        <p:spPr>
          <a:xfrm>
            <a:off x="755162" y="2998546"/>
            <a:ext cx="836437" cy="523417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obCL" pitchFamily="50" charset="0"/>
              </a:rPr>
              <a:t>(1994)</a:t>
            </a:r>
          </a:p>
        </p:txBody>
      </p:sp>
      <p:sp>
        <p:nvSpPr>
          <p:cNvPr id="19" name="Shape 100"/>
          <p:cNvSpPr txBox="1"/>
          <p:nvPr/>
        </p:nvSpPr>
        <p:spPr>
          <a:xfrm>
            <a:off x="2501224" y="2998546"/>
            <a:ext cx="822613" cy="523417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obCL" pitchFamily="50" charset="0"/>
              </a:rPr>
              <a:t>(1998)</a:t>
            </a:r>
          </a:p>
        </p:txBody>
      </p:sp>
      <p:sp>
        <p:nvSpPr>
          <p:cNvPr id="20" name="Shape 100"/>
          <p:cNvSpPr txBox="1"/>
          <p:nvPr/>
        </p:nvSpPr>
        <p:spPr>
          <a:xfrm>
            <a:off x="4047801" y="2998546"/>
            <a:ext cx="1182273" cy="523417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obCL" pitchFamily="50" charset="0"/>
              </a:rPr>
              <a:t>(2004)</a:t>
            </a:r>
          </a:p>
        </p:txBody>
      </p:sp>
      <p:sp>
        <p:nvSpPr>
          <p:cNvPr id="21" name="Shape 100"/>
          <p:cNvSpPr txBox="1"/>
          <p:nvPr/>
        </p:nvSpPr>
        <p:spPr>
          <a:xfrm>
            <a:off x="5962640" y="2998546"/>
            <a:ext cx="886802" cy="523417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obCL" pitchFamily="50" charset="0"/>
              </a:rPr>
              <a:t>(1999)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450" y="3567387"/>
            <a:ext cx="886787" cy="886787"/>
          </a:xfrm>
          <a:prstGeom prst="rect">
            <a:avLst/>
          </a:prstGeom>
        </p:spPr>
      </p:pic>
      <p:sp>
        <p:nvSpPr>
          <p:cNvPr id="23" name="Shape 100"/>
          <p:cNvSpPr txBox="1"/>
          <p:nvPr/>
        </p:nvSpPr>
        <p:spPr>
          <a:xfrm>
            <a:off x="7574068" y="2998546"/>
            <a:ext cx="969655" cy="523417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obCL" pitchFamily="50" charset="0"/>
              </a:rPr>
              <a:t>(1998)</a:t>
            </a:r>
          </a:p>
        </p:txBody>
      </p:sp>
      <p:sp>
        <p:nvSpPr>
          <p:cNvPr id="24" name="Shape 100"/>
          <p:cNvSpPr txBox="1"/>
          <p:nvPr/>
        </p:nvSpPr>
        <p:spPr>
          <a:xfrm>
            <a:off x="1831175" y="2748326"/>
            <a:ext cx="2009732" cy="57389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accent5"/>
                </a:solidFill>
                <a:latin typeface="gobCL" pitchFamily="50" charset="0"/>
              </a:rPr>
              <a:t>#3</a:t>
            </a:r>
          </a:p>
        </p:txBody>
      </p:sp>
      <p:sp>
        <p:nvSpPr>
          <p:cNvPr id="25" name="Shape 100"/>
          <p:cNvSpPr txBox="1"/>
          <p:nvPr/>
        </p:nvSpPr>
        <p:spPr>
          <a:xfrm>
            <a:off x="3644978" y="2748326"/>
            <a:ext cx="2009732" cy="57389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accent5"/>
                </a:solidFill>
                <a:latin typeface="gobCL" pitchFamily="50" charset="0"/>
              </a:rPr>
              <a:t>#5</a:t>
            </a:r>
          </a:p>
        </p:txBody>
      </p:sp>
      <p:sp>
        <p:nvSpPr>
          <p:cNvPr id="26" name="Shape 100"/>
          <p:cNvSpPr txBox="1"/>
          <p:nvPr/>
        </p:nvSpPr>
        <p:spPr>
          <a:xfrm>
            <a:off x="5403985" y="2748326"/>
            <a:ext cx="2009732" cy="57389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accent5"/>
                </a:solidFill>
                <a:latin typeface="gobCL" pitchFamily="50" charset="0"/>
              </a:rPr>
              <a:t>#6</a:t>
            </a:r>
          </a:p>
        </p:txBody>
      </p:sp>
      <p:sp>
        <p:nvSpPr>
          <p:cNvPr id="27" name="Shape 100"/>
          <p:cNvSpPr txBox="1"/>
          <p:nvPr/>
        </p:nvSpPr>
        <p:spPr>
          <a:xfrm>
            <a:off x="7023793" y="2748326"/>
            <a:ext cx="2009732" cy="57389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accent5"/>
                </a:solidFill>
                <a:latin typeface="gobCL" pitchFamily="50" charset="0"/>
              </a:rPr>
              <a:t>#8</a:t>
            </a:r>
          </a:p>
        </p:txBody>
      </p:sp>
      <p:sp>
        <p:nvSpPr>
          <p:cNvPr id="29" name="Shape 100"/>
          <p:cNvSpPr txBox="1"/>
          <p:nvPr/>
        </p:nvSpPr>
        <p:spPr>
          <a:xfrm>
            <a:off x="579219" y="1151823"/>
            <a:ext cx="8109071" cy="1000899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algn="ctr" fontAlgn="ctr">
              <a:lnSpc>
                <a:spcPct val="110000"/>
              </a:lnSpc>
            </a:pPr>
            <a:r>
              <a:rPr lang="en-US" sz="2400" b="1" dirty="0">
                <a:latin typeface="gobCL" pitchFamily="50" charset="0"/>
              </a:rPr>
              <a:t>HALF OF LEADING COMPANIES IN WORLD STOCK MARKET </a:t>
            </a:r>
            <a:r>
              <a:rPr lang="en-US" sz="2504" b="1" dirty="0">
                <a:solidFill>
                  <a:srgbClr val="F7941E"/>
                </a:solidFill>
                <a:latin typeface="gobCL" pitchFamily="50" charset="0"/>
              </a:rPr>
              <a:t>ARE LESS THAN 25 YEARS OLD</a:t>
            </a:r>
            <a:endParaRPr lang="es-CL" sz="2504" b="1" dirty="0">
              <a:solidFill>
                <a:srgbClr val="F7941E"/>
              </a:solidFill>
              <a:latin typeface="gobCL" pitchFamily="50" charset="0"/>
            </a:endParaRPr>
          </a:p>
        </p:txBody>
      </p:sp>
      <p:pic>
        <p:nvPicPr>
          <p:cNvPr id="35" name="Shape 3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26" b="10"/>
          <a:stretch/>
        </p:blipFill>
        <p:spPr>
          <a:xfrm>
            <a:off x="8037008" y="362545"/>
            <a:ext cx="964353" cy="11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64" y="3722815"/>
            <a:ext cx="1372771" cy="5759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1478" y="3567387"/>
            <a:ext cx="1578644" cy="7697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3197" y="3480580"/>
            <a:ext cx="1507860" cy="837700"/>
          </a:xfrm>
          <a:prstGeom prst="rect">
            <a:avLst/>
          </a:prstGeom>
        </p:spPr>
      </p:pic>
      <p:sp>
        <p:nvSpPr>
          <p:cNvPr id="28" name="Shape 100"/>
          <p:cNvSpPr txBox="1"/>
          <p:nvPr/>
        </p:nvSpPr>
        <p:spPr>
          <a:xfrm>
            <a:off x="5796136" y="4962767"/>
            <a:ext cx="3205225" cy="74523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algn="ctr" fontAlgn="ctr">
              <a:lnSpc>
                <a:spcPct val="110000"/>
              </a:lnSpc>
            </a:pPr>
            <a:r>
              <a:rPr lang="en-US" sz="1400" b="1" dirty="0">
                <a:latin typeface="gobCL" pitchFamily="50" charset="0"/>
              </a:rPr>
              <a:t>Top 10 companies (mkt cap) 2019</a:t>
            </a:r>
            <a:endParaRPr lang="es-CL" sz="1400" b="1" dirty="0">
              <a:solidFill>
                <a:srgbClr val="F7941E"/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06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362545"/>
            <a:ext cx="9144000" cy="6132911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1367324" y="2460514"/>
            <a:ext cx="3065462" cy="1540432"/>
          </a:xfrm>
          <a:prstGeom prst="rect">
            <a:avLst/>
          </a:prstGeom>
          <a:solidFill>
            <a:srgbClr val="FFFFFF"/>
          </a:solidFill>
          <a:ln w="63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4620239" y="2460514"/>
            <a:ext cx="3065462" cy="1540432"/>
          </a:xfrm>
          <a:prstGeom prst="rect">
            <a:avLst/>
          </a:prstGeom>
          <a:solidFill>
            <a:srgbClr val="FFFFFF"/>
          </a:solidFill>
          <a:ln w="63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1378350" y="4323817"/>
            <a:ext cx="3065462" cy="1540432"/>
          </a:xfrm>
          <a:prstGeom prst="rect">
            <a:avLst/>
          </a:prstGeom>
          <a:solidFill>
            <a:srgbClr val="FFFFFF"/>
          </a:solidFill>
          <a:ln w="63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4587157" y="4323817"/>
            <a:ext cx="3065462" cy="1540432"/>
          </a:xfrm>
          <a:prstGeom prst="rect">
            <a:avLst/>
          </a:prstGeom>
          <a:solidFill>
            <a:srgbClr val="FFFFFF"/>
          </a:solidFill>
          <a:ln w="63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Falabella-Chile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89404" l="0" r="100000">
                        <a14:foregroundMark x1="10764" y1="38411" x2="10764" y2="38411"/>
                        <a14:foregroundMark x1="15278" y1="50331" x2="15278" y2="50331"/>
                        <a14:foregroundMark x1="31944" y1="33775" x2="31944" y2="33775"/>
                        <a14:foregroundMark x1="45833" y1="45695" x2="45833" y2="45695"/>
                        <a14:foregroundMark x1="64236" y1="54305" x2="64236" y2="54305"/>
                        <a14:foregroundMark x1="76736" y1="52318" x2="76736" y2="52318"/>
                        <a14:foregroundMark x1="82639" y1="52318" x2="82639" y2="52318"/>
                        <a14:foregroundMark x1="96528" y1="59603" x2="96528" y2="59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65" y="4990439"/>
            <a:ext cx="1567439" cy="822906"/>
          </a:xfrm>
          <a:prstGeom prst="rect">
            <a:avLst/>
          </a:prstGeom>
        </p:spPr>
      </p:pic>
      <p:pic>
        <p:nvPicPr>
          <p:cNvPr id="2" name="Imagen 1" descr="Copec_201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65" y="3300653"/>
            <a:ext cx="1685634" cy="413390"/>
          </a:xfrm>
          <a:prstGeom prst="rect">
            <a:avLst/>
          </a:prstGeom>
        </p:spPr>
      </p:pic>
      <p:sp>
        <p:nvSpPr>
          <p:cNvPr id="22" name="Shape 100"/>
          <p:cNvSpPr txBox="1"/>
          <p:nvPr/>
        </p:nvSpPr>
        <p:spPr>
          <a:xfrm>
            <a:off x="1934934" y="2625693"/>
            <a:ext cx="2009732" cy="57389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rgbClr val="F7941E"/>
                </a:solidFill>
                <a:latin typeface="gobCL" pitchFamily="50" charset="0"/>
              </a:rPr>
              <a:t>#1</a:t>
            </a:r>
          </a:p>
          <a:p>
            <a:pPr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rgbClr val="999999"/>
                </a:solidFill>
                <a:latin typeface="gobCL" pitchFamily="50" charset="0"/>
              </a:rPr>
              <a:t>(1934)</a:t>
            </a:r>
          </a:p>
          <a:p>
            <a:pPr lvl="0" algn="ctr">
              <a:buClr>
                <a:srgbClr val="1882AE"/>
              </a:buClr>
              <a:buSzPct val="25000"/>
            </a:pPr>
            <a:endParaRPr lang="es-CL" sz="1610" b="1" dirty="0">
              <a:solidFill>
                <a:schemeClr val="bg2">
                  <a:lumMod val="75000"/>
                </a:schemeClr>
              </a:solidFill>
              <a:latin typeface="gobCL" pitchFamily="50" charset="0"/>
            </a:endParaRPr>
          </a:p>
        </p:txBody>
      </p:sp>
      <p:sp>
        <p:nvSpPr>
          <p:cNvPr id="23" name="Shape 100"/>
          <p:cNvSpPr txBox="1"/>
          <p:nvPr/>
        </p:nvSpPr>
        <p:spPr>
          <a:xfrm>
            <a:off x="5148104" y="2638114"/>
            <a:ext cx="2009732" cy="57389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rgbClr val="F7941E"/>
                </a:solidFill>
                <a:latin typeface="gobCL" pitchFamily="50" charset="0"/>
              </a:rPr>
              <a:t>#2</a:t>
            </a:r>
          </a:p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rgbClr val="999999"/>
                </a:solidFill>
                <a:latin typeface="gobCL" pitchFamily="50" charset="0"/>
              </a:rPr>
              <a:t>(1960)</a:t>
            </a:r>
          </a:p>
          <a:p>
            <a:pPr lvl="0" algn="ctr">
              <a:buClr>
                <a:srgbClr val="1882AE"/>
              </a:buClr>
              <a:buSzPct val="25000"/>
            </a:pPr>
            <a:endParaRPr lang="es-CL" sz="1610" b="1" dirty="0">
              <a:solidFill>
                <a:schemeClr val="bg2">
                  <a:lumMod val="75000"/>
                </a:schemeClr>
              </a:solidFill>
              <a:latin typeface="gobCL" pitchFamily="50" charset="0"/>
            </a:endParaRPr>
          </a:p>
        </p:txBody>
      </p:sp>
      <p:sp>
        <p:nvSpPr>
          <p:cNvPr id="24" name="Shape 100"/>
          <p:cNvSpPr txBox="1"/>
          <p:nvPr/>
        </p:nvSpPr>
        <p:spPr>
          <a:xfrm>
            <a:off x="1950074" y="4645188"/>
            <a:ext cx="2009732" cy="57389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rgbClr val="F7941E"/>
                </a:solidFill>
                <a:latin typeface="gobCL" pitchFamily="50" charset="0"/>
              </a:rPr>
              <a:t>#3</a:t>
            </a:r>
          </a:p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chemeClr val="tx2">
                    <a:lumMod val="50000"/>
                    <a:lumOff val="50000"/>
                  </a:schemeClr>
                </a:solidFill>
                <a:latin typeface="gobCL" pitchFamily="50" charset="0"/>
              </a:rPr>
              <a:t>(1889)</a:t>
            </a:r>
          </a:p>
          <a:p>
            <a:pPr lvl="0" algn="ctr">
              <a:buClr>
                <a:srgbClr val="1882AE"/>
              </a:buClr>
              <a:buSzPct val="25000"/>
            </a:pPr>
            <a:endParaRPr lang="es-CL" sz="1610" b="1" dirty="0">
              <a:solidFill>
                <a:schemeClr val="bg2">
                  <a:lumMod val="75000"/>
                </a:schemeClr>
              </a:solidFill>
              <a:latin typeface="gobCL" pitchFamily="50" charset="0"/>
            </a:endParaRPr>
          </a:p>
        </p:txBody>
      </p:sp>
      <p:sp>
        <p:nvSpPr>
          <p:cNvPr id="25" name="Shape 100"/>
          <p:cNvSpPr txBox="1"/>
          <p:nvPr/>
        </p:nvSpPr>
        <p:spPr>
          <a:xfrm>
            <a:off x="5153931" y="4562891"/>
            <a:ext cx="2009732" cy="57389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rgbClr val="F7941E"/>
                </a:solidFill>
                <a:latin typeface="gobCL" pitchFamily="50" charset="0"/>
              </a:rPr>
              <a:t>#4</a:t>
            </a:r>
          </a:p>
          <a:p>
            <a:pPr lvl="0" algn="ctr">
              <a:buClr>
                <a:srgbClr val="1882AE"/>
              </a:buClr>
              <a:buSzPct val="25000"/>
            </a:pPr>
            <a:r>
              <a:rPr lang="es-CL" sz="1610" b="1" dirty="0">
                <a:solidFill>
                  <a:srgbClr val="999999"/>
                </a:solidFill>
                <a:latin typeface="gobCL" pitchFamily="50" charset="0"/>
              </a:rPr>
              <a:t>(1929)</a:t>
            </a:r>
          </a:p>
          <a:p>
            <a:pPr lvl="0" algn="ctr">
              <a:buClr>
                <a:srgbClr val="1882AE"/>
              </a:buClr>
              <a:buSzPct val="25000"/>
            </a:pPr>
            <a:endParaRPr lang="es-CL" sz="1610" b="1" dirty="0">
              <a:solidFill>
                <a:schemeClr val="bg2">
                  <a:lumMod val="75000"/>
                </a:schemeClr>
              </a:solidFill>
              <a:latin typeface="gobCL" pitchFamily="50" charset="0"/>
            </a:endParaRPr>
          </a:p>
        </p:txBody>
      </p:sp>
      <p:sp>
        <p:nvSpPr>
          <p:cNvPr id="12" name="Shape 100"/>
          <p:cNvSpPr txBox="1"/>
          <p:nvPr/>
        </p:nvSpPr>
        <p:spPr>
          <a:xfrm>
            <a:off x="437451" y="1032624"/>
            <a:ext cx="8012722" cy="1067579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algn="ctr" fontAlgn="ctr">
              <a:lnSpc>
                <a:spcPct val="110000"/>
              </a:lnSpc>
            </a:pPr>
            <a:r>
              <a:rPr lang="es-CL" sz="2400" b="1" dirty="0">
                <a:latin typeface="gobCL" pitchFamily="50" charset="0"/>
              </a:rPr>
              <a:t>IN CHILE</a:t>
            </a:r>
            <a:r>
              <a:rPr lang="es-CL" sz="2504" b="1" dirty="0">
                <a:solidFill>
                  <a:schemeClr val="tx2">
                    <a:lumMod val="90000"/>
                    <a:lumOff val="10000"/>
                  </a:schemeClr>
                </a:solidFill>
                <a:latin typeface="gobCL" pitchFamily="50" charset="0"/>
              </a:rPr>
              <a:t>, </a:t>
            </a:r>
            <a:r>
              <a:rPr lang="es-CL" sz="2504" b="1" dirty="0">
                <a:solidFill>
                  <a:srgbClr val="F7941E"/>
                </a:solidFill>
                <a:latin typeface="gobCL" pitchFamily="50" charset="0"/>
              </a:rPr>
              <a:t>NONE </a:t>
            </a:r>
            <a:r>
              <a:rPr lang="es-CL" sz="2400" b="1" dirty="0">
                <a:latin typeface="gobCL" pitchFamily="50" charset="0"/>
              </a:rPr>
              <a:t>HAVE LESS THAN 25 YEARS</a:t>
            </a:r>
          </a:p>
        </p:txBody>
      </p:sp>
      <p:pic>
        <p:nvPicPr>
          <p:cNvPr id="19" name="Shape 3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26" b="10"/>
          <a:stretch/>
        </p:blipFill>
        <p:spPr>
          <a:xfrm>
            <a:off x="8037008" y="362545"/>
            <a:ext cx="964353" cy="11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5886" y="3068960"/>
            <a:ext cx="1502402" cy="789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587" y="5066238"/>
            <a:ext cx="1995249" cy="701777"/>
          </a:xfrm>
          <a:prstGeom prst="rect">
            <a:avLst/>
          </a:prstGeom>
        </p:spPr>
      </p:pic>
      <p:sp>
        <p:nvSpPr>
          <p:cNvPr id="21" name="Shape 100"/>
          <p:cNvSpPr txBox="1"/>
          <p:nvPr/>
        </p:nvSpPr>
        <p:spPr>
          <a:xfrm>
            <a:off x="5561050" y="5864249"/>
            <a:ext cx="3205225" cy="745235"/>
          </a:xfrm>
          <a:prstGeom prst="rect">
            <a:avLst/>
          </a:prstGeom>
          <a:noFill/>
          <a:ln>
            <a:noFill/>
          </a:ln>
        </p:spPr>
        <p:txBody>
          <a:bodyPr lIns="81759" tIns="40868" rIns="81759" bIns="40868" anchor="ctr" anchorCtr="0">
            <a:noAutofit/>
          </a:bodyPr>
          <a:lstStyle/>
          <a:p>
            <a:pPr algn="ctr" fontAlgn="ctr">
              <a:lnSpc>
                <a:spcPct val="110000"/>
              </a:lnSpc>
            </a:pPr>
            <a:r>
              <a:rPr lang="en-US" sz="1400" b="1" dirty="0">
                <a:latin typeface="gobCL" pitchFamily="50" charset="0"/>
              </a:rPr>
              <a:t>Top 10 companies (mkt cap) 2018</a:t>
            </a:r>
            <a:endParaRPr lang="es-CL" sz="1400" b="1" dirty="0">
              <a:solidFill>
                <a:srgbClr val="F7941E"/>
              </a:solidFill>
              <a:latin typeface="gobC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97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gobCL"/>
              <a:cs typeface="gobC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6130" y="1597180"/>
            <a:ext cx="8417941" cy="515196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  <a:latin typeface="gobCL"/>
              <a:cs typeface="gobC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6318" y="411104"/>
            <a:ext cx="7142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3200" b="1" kern="1200" dirty="0">
                <a:solidFill>
                  <a:schemeClr val="accent5">
                    <a:lumMod val="50000"/>
                  </a:schemeClr>
                </a:solidFill>
                <a:latin typeface="gobCL"/>
                <a:ea typeface="+mn-ea"/>
                <a:cs typeface="gobCL"/>
              </a:rPr>
              <a:t>Innovación en el mundo</a:t>
            </a:r>
            <a:br>
              <a:rPr lang="es-CL" sz="3200" b="1" kern="1200" dirty="0">
                <a:solidFill>
                  <a:schemeClr val="tx2">
                    <a:lumMod val="75000"/>
                  </a:schemeClr>
                </a:solidFill>
                <a:latin typeface="gobCL"/>
                <a:cs typeface="gobCL"/>
              </a:rPr>
            </a:br>
            <a:endParaRPr lang="en-US" sz="3200" b="1" kern="1200" dirty="0">
              <a:solidFill>
                <a:schemeClr val="accent5">
                  <a:lumMod val="50000"/>
                </a:schemeClr>
              </a:solidFill>
              <a:latin typeface="gobCL"/>
              <a:ea typeface="+mn-ea"/>
              <a:cs typeface="gobCL"/>
            </a:endParaRPr>
          </a:p>
        </p:txBody>
      </p:sp>
      <p:pic>
        <p:nvPicPr>
          <p:cNvPr id="9" name="Shape 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26" b="10"/>
          <a:stretch/>
        </p:blipFill>
        <p:spPr>
          <a:xfrm>
            <a:off x="7890200" y="1"/>
            <a:ext cx="938001" cy="1154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2 Gráfico"/>
          <p:cNvGraphicFramePr>
            <a:graphicFrameLocks/>
          </p:cNvGraphicFramePr>
          <p:nvPr/>
        </p:nvGraphicFramePr>
        <p:xfrm>
          <a:off x="119118" y="1488323"/>
          <a:ext cx="4813875" cy="510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829905" y="2996952"/>
            <a:ext cx="38806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dirty="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ヒラギノ角ゴ Pro W3" charset="-128"/>
                <a:sym typeface="Wingdings" pitchFamily="2" charset="2"/>
              </a:rPr>
              <a:t>Tasa de Innovación de Chile homologada con estándares OCDE, mayor a 9 trabajadores excluyendo sector agricultura. Además, para esta edición incluimos en la tasa aquellas actividades </a:t>
            </a:r>
            <a:r>
              <a:rPr lang="es-ES" dirty="0" err="1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ヒラギノ角ゴ Pro W3" charset="-128"/>
                <a:sym typeface="Wingdings" pitchFamily="2" charset="2"/>
              </a:rPr>
              <a:t>innovativas</a:t>
            </a:r>
            <a:r>
              <a:rPr lang="es-ES" dirty="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ヒラギノ角ゴ Pro W3" charset="-128"/>
                <a:sym typeface="Wingdings" pitchFamily="2" charset="2"/>
              </a:rPr>
              <a:t> que no alcanzaron a transformarse en </a:t>
            </a:r>
            <a:r>
              <a:rPr lang="es-CL" dirty="0">
                <a:solidFill>
                  <a:srgbClr val="595959"/>
                </a:solidFill>
                <a:latin typeface="Verdana" pitchFamily="34" charset="0"/>
                <a:ea typeface="ヒラギノ角ゴ Pro W3" charset="-128"/>
                <a:cs typeface="ヒラギノ角ゴ Pro W3" charset="-128"/>
                <a:sym typeface="Wingdings" pitchFamily="2" charset="2"/>
              </a:rPr>
              <a:t>innovación (ya sea en productos, procesos, organizacional y marketing).</a:t>
            </a:r>
            <a:endParaRPr lang="es-CL" dirty="0">
              <a:solidFill>
                <a:srgbClr val="0070C0"/>
              </a:solidFill>
              <a:latin typeface="Verdana" pitchFamily="34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344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Imagen 1" descr="franja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3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184943" y="152400"/>
            <a:ext cx="7627145" cy="111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ES" sz="2200" b="1" dirty="0">
                <a:solidFill>
                  <a:srgbClr val="004C8F"/>
                </a:solidFill>
                <a:latin typeface="gobCL" pitchFamily="-84" charset="0"/>
                <a:ea typeface="MS PGothic" pitchFamily="34" charset="-128"/>
                <a:cs typeface="+mn-cs"/>
              </a:rPr>
              <a:t>Chile es el país de la OCDE que MENOS invierte en Investigación y Desarrollo</a:t>
            </a:r>
            <a:br>
              <a:rPr lang="es-CL" sz="2200" dirty="0">
                <a:latin typeface="gobCL"/>
              </a:rPr>
            </a:br>
            <a:endParaRPr lang="es-CL" sz="2200" dirty="0">
              <a:latin typeface="gobC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007ADB-D6A1-9540-AE18-117BF22DB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2816"/>
            <a:ext cx="9144000" cy="445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53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CL" sz="2800" dirty="0">
                <a:latin typeface="Arial" pitchFamily="34" charset="0"/>
                <a:cs typeface="Arial" pitchFamily="34" charset="0"/>
              </a:rPr>
              <a:t>Recursos financieros y humanos dedicados a I+D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1331640" y="5661248"/>
            <a:ext cx="108012" cy="335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971600" y="6453336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Fuente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OECD, Main Science and Technology Indicators Database, 2013.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0" name="Chart 3"/>
          <p:cNvGraphicFramePr>
            <a:graphicFrameLocks noGrp="1"/>
          </p:cNvGraphicFramePr>
          <p:nvPr>
            <p:ph idx="1"/>
          </p:nvPr>
        </p:nvGraphicFramePr>
        <p:xfrm>
          <a:off x="171246" y="1366505"/>
          <a:ext cx="8177213" cy="48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9722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Imagen 1" descr="franja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3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184943" y="152400"/>
            <a:ext cx="7627145" cy="111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ES" sz="2200" b="1" dirty="0">
                <a:solidFill>
                  <a:srgbClr val="004C8F"/>
                </a:solidFill>
                <a:latin typeface="gobCL" pitchFamily="-84" charset="0"/>
                <a:ea typeface="MS PGothic" pitchFamily="34" charset="-128"/>
                <a:cs typeface="+mn-cs"/>
              </a:rPr>
              <a:t>En este tema estamos estancados</a:t>
            </a:r>
            <a:endParaRPr lang="es-CL" sz="2200" dirty="0">
              <a:latin typeface="gobC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7C012-0997-1943-9FF5-84F642DB5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284560"/>
            <a:ext cx="84328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3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07950" y="837407"/>
            <a:ext cx="9036050" cy="2016125"/>
          </a:xfrm>
          <a:prstGeom prst="rect">
            <a:avLst/>
          </a:prstGeom>
          <a:solidFill>
            <a:srgbClr val="9299B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07504" y="2996952"/>
            <a:ext cx="9036050" cy="3024188"/>
          </a:xfrm>
          <a:prstGeom prst="rect">
            <a:avLst/>
          </a:prstGeom>
          <a:solidFill>
            <a:srgbClr val="A7AD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07950" y="620688"/>
            <a:ext cx="88931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br>
              <a:rPr lang="es-CL" sz="2800" dirty="0">
                <a:solidFill>
                  <a:schemeClr val="tx1"/>
                </a:solidFill>
              </a:rPr>
            </a:br>
            <a:r>
              <a:rPr lang="es-CL" sz="2800" dirty="0">
                <a:solidFill>
                  <a:schemeClr val="bg1"/>
                </a:solidFill>
              </a:rPr>
              <a:t>  “</a:t>
            </a:r>
            <a:r>
              <a:rPr lang="es-ES" sz="2800" dirty="0">
                <a:solidFill>
                  <a:schemeClr val="bg1"/>
                </a:solidFill>
              </a:rPr>
              <a:t>El problema de Chile es que no se está impulsando la productividad a la tasa necesaria...y la ciencia y tecnología tienen un rol fundamental en ello.....</a:t>
            </a:r>
            <a:br>
              <a:rPr lang="es-ES" sz="2800" dirty="0">
                <a:solidFill>
                  <a:schemeClr val="bg1"/>
                </a:solidFill>
              </a:rPr>
            </a:br>
            <a:br>
              <a:rPr lang="es-ES" sz="8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M. </a:t>
            </a:r>
            <a:r>
              <a:rPr lang="es-ES" sz="2000" dirty="0" err="1">
                <a:solidFill>
                  <a:schemeClr val="bg1"/>
                </a:solidFill>
              </a:rPr>
              <a:t>Porter</a:t>
            </a:r>
            <a:r>
              <a:rPr lang="es-ES" sz="2000" dirty="0">
                <a:solidFill>
                  <a:schemeClr val="bg1"/>
                </a:solidFill>
              </a:rPr>
              <a:t> en visita a Chile, 2005.</a:t>
            </a:r>
            <a:endParaRPr lang="es-CL" sz="2800" dirty="0">
              <a:solidFill>
                <a:schemeClr val="bg1"/>
              </a:solidFill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15900" y="3212976"/>
            <a:ext cx="8928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s-CL" sz="2400" dirty="0">
                <a:solidFill>
                  <a:schemeClr val="bg1"/>
                </a:solidFill>
              </a:rPr>
              <a:t>   “</a:t>
            </a:r>
            <a:r>
              <a:rPr lang="es-CL" sz="2800" dirty="0">
                <a:solidFill>
                  <a:schemeClr val="bg1"/>
                </a:solidFill>
                <a:ea typeface="Arial" pitchFamily="-1" charset="0"/>
                <a:cs typeface="Arial" pitchFamily="-1" charset="0"/>
              </a:rPr>
              <a:t>Dentro del campo de la economía, existe un creciente consenso de que, junto a la acumulación de capital, el progreso tecnológico y sus innovaciones subsecuentes constituyen las fuerzas centrales del proceso de crecimiento económico y aumento de bienestar en las naciones. </a:t>
            </a:r>
            <a:br>
              <a:rPr lang="es-CL" sz="2800" dirty="0">
                <a:solidFill>
                  <a:schemeClr val="bg1"/>
                </a:solidFill>
                <a:ea typeface="Arial" pitchFamily="-1" charset="0"/>
                <a:cs typeface="Arial" pitchFamily="-1" charset="0"/>
              </a:rPr>
            </a:br>
            <a:br>
              <a:rPr lang="es-CL" sz="800" dirty="0">
                <a:solidFill>
                  <a:schemeClr val="bg1"/>
                </a:solidFill>
                <a:ea typeface="Arial" pitchFamily="-1" charset="0"/>
                <a:cs typeface="Arial" pitchFamily="-1" charset="0"/>
              </a:rPr>
            </a:br>
            <a:r>
              <a:rPr lang="es-CL" sz="2000" dirty="0">
                <a:solidFill>
                  <a:schemeClr val="bg1"/>
                </a:solidFill>
                <a:ea typeface="Arial" pitchFamily="-1" charset="0"/>
                <a:cs typeface="Arial" pitchFamily="-1" charset="0"/>
              </a:rPr>
              <a:t>J. Schumpeter, 1911.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3" grpId="0" animBg="1"/>
      <p:bldP spid="98311" grpId="0" animBg="1"/>
      <p:bldP spid="98308" grpId="0"/>
      <p:bldP spid="983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100" y="1225934"/>
            <a:ext cx="8164513" cy="504056"/>
          </a:xfrm>
        </p:spPr>
        <p:txBody>
          <a:bodyPr/>
          <a:lstStyle/>
          <a:p>
            <a:pPr algn="ctr"/>
            <a:r>
              <a:rPr lang="es-CL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Composición del Gasto I+D por fuente de financiamiento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52400" y="152400"/>
            <a:ext cx="8164513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Las empresas todavía no son el motor de la I+D</a:t>
            </a:r>
            <a:endParaRPr lang="es-C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C1A58-CD38-924A-9047-5811C2A0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3884"/>
            <a:ext cx="84328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8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229827" y="116632"/>
            <a:ext cx="852405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eaLnBrk="0" hangingPunct="0">
              <a:defRPr sz="2800" b="1">
                <a:latin typeface="gobCL" pitchFamily="50" charset="0"/>
                <a:ea typeface="ヒラギノ角ゴ Pro W3"/>
                <a:cs typeface="Arial" panose="020B0604020202020204" pitchFamily="34" charset="0"/>
              </a:defRPr>
            </a:lvl1pPr>
          </a:lstStyle>
          <a:p>
            <a:r>
              <a:rPr lang="en-US" dirty="0"/>
              <a:t>Bajo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conocimieno</a:t>
            </a:r>
            <a:r>
              <a:rPr lang="en-US" dirty="0"/>
              <a:t> </a:t>
            </a:r>
            <a:r>
              <a:rPr lang="en-US" dirty="0" err="1"/>
              <a:t>generado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Chile por Chile!</a:t>
            </a:r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34D7C-E8DF-DD44-BDC4-DF713A2B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01204"/>
            <a:ext cx="82804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41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52400" y="44624"/>
            <a:ext cx="8164513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L"/>
            </a:defPPr>
            <a:lvl1pPr eaLnBrk="0" hangingPunct="0">
              <a:defRPr sz="2800" b="1">
                <a:latin typeface="gobCL" pitchFamily="50" charset="0"/>
                <a:ea typeface="ヒラギノ角ゴ Pro W3"/>
                <a:cs typeface="Arial" panose="020B0604020202020204" pitchFamily="34" charset="0"/>
              </a:defRPr>
            </a:lvl1pPr>
          </a:lstStyle>
          <a:p>
            <a:r>
              <a:rPr lang="es-CL" dirty="0" err="1"/>
              <a:t>Low</a:t>
            </a:r>
            <a:r>
              <a:rPr lang="es-CL" dirty="0"/>
              <a:t> </a:t>
            </a:r>
            <a:r>
              <a:rPr lang="es-CL" dirty="0" err="1"/>
              <a:t>levels</a:t>
            </a:r>
            <a:r>
              <a:rPr lang="es-CL" dirty="0"/>
              <a:t> of </a:t>
            </a:r>
            <a:r>
              <a:rPr lang="es-CL" dirty="0" err="1"/>
              <a:t>Science</a:t>
            </a:r>
            <a:r>
              <a:rPr lang="es-CL" dirty="0"/>
              <a:t>, </a:t>
            </a:r>
            <a:r>
              <a:rPr lang="es-CL" dirty="0" err="1"/>
              <a:t>Technology</a:t>
            </a:r>
            <a:r>
              <a:rPr lang="es-CL" dirty="0"/>
              <a:t> and </a:t>
            </a:r>
            <a:r>
              <a:rPr lang="es-CL" dirty="0" err="1"/>
              <a:t>Innovation</a:t>
            </a:r>
            <a:r>
              <a:rPr lang="es-CL" dirty="0"/>
              <a:t> in </a:t>
            </a:r>
            <a:r>
              <a:rPr lang="es-CL" dirty="0" err="1"/>
              <a:t>firms</a:t>
            </a:r>
            <a:r>
              <a:rPr lang="es-CL" dirty="0"/>
              <a:t>: </a:t>
            </a:r>
            <a:r>
              <a:rPr lang="en-US" dirty="0"/>
              <a:t>Few researchers working in firms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7097"/>
            <a:ext cx="8524056" cy="5119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97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80" y="332656"/>
            <a:ext cx="5886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403054"/>
            <a:ext cx="58197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483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7"/>
          <p:cNvSpPr>
            <a:spLocks noGrp="1"/>
          </p:cNvSpPr>
          <p:nvPr>
            <p:ph type="title"/>
          </p:nvPr>
        </p:nvSpPr>
        <p:spPr>
          <a:xfrm>
            <a:off x="285750" y="152400"/>
            <a:ext cx="8164513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Innovación Empresarial en Chile</a:t>
            </a:r>
            <a:endParaRPr lang="es-ES_tradnl" sz="3600" i="1" dirty="0">
              <a:solidFill>
                <a:srgbClr val="EF4144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6419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53188"/>
            <a:ext cx="719137" cy="2159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fld id="{E5D08483-536D-1B48-B5BE-41BF8610F9CE}" type="slidenum">
              <a:rPr lang="en-US" sz="900">
                <a:solidFill>
                  <a:srgbClr val="898989"/>
                </a:solidFill>
                <a:latin typeface="Verdana" charset="0"/>
              </a:rPr>
              <a:pPr algn="ctr" eaLnBrk="1" hangingPunct="1"/>
              <a:t>34</a:t>
            </a:fld>
            <a:endParaRPr lang="en-US" sz="900">
              <a:solidFill>
                <a:srgbClr val="898989"/>
              </a:solidFill>
              <a:latin typeface="Verdana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6261244"/>
            <a:ext cx="4737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s-CL" sz="1200" dirty="0">
                <a:solidFill>
                  <a:prstClr val="black"/>
                </a:solidFill>
                <a:ea typeface="+mn-ea"/>
                <a:cs typeface="Arial" pitchFamily="34" charset="0"/>
              </a:rPr>
              <a:t>Fuente: 4ª a 10ª Encuestas de Innovación, Ministerio de Economía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BADF6CB-3F3D-5746-99A8-E97546E46374}"/>
              </a:ext>
            </a:extLst>
          </p:cNvPr>
          <p:cNvGraphicFramePr>
            <a:graphicFrameLocks noGrp="1"/>
          </p:cNvGraphicFramePr>
          <p:nvPr/>
        </p:nvGraphicFramePr>
        <p:xfrm>
          <a:off x="696044" y="888068"/>
          <a:ext cx="7429285" cy="508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411819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 capital social</a:t>
            </a:r>
            <a:endParaRPr lang="es-CL" sz="3600" b="1" dirty="0">
              <a:solidFill>
                <a:srgbClr val="7F7F7F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pic>
        <p:nvPicPr>
          <p:cNvPr id="269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060574"/>
            <a:ext cx="6072188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08063" y="6361113"/>
            <a:ext cx="5437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Fuente: Grupo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Loyal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y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World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Competitiveness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Yearbook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2009 </a:t>
            </a:r>
          </a:p>
        </p:txBody>
      </p:sp>
      <p:sp>
        <p:nvSpPr>
          <p:cNvPr id="269317" name="1 Título"/>
          <p:cNvSpPr txBox="1">
            <a:spLocks/>
          </p:cNvSpPr>
          <p:nvPr/>
        </p:nvSpPr>
        <p:spPr bwMode="auto">
          <a:xfrm>
            <a:off x="899592" y="1208088"/>
            <a:ext cx="6746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defTabSz="914400" eaLnBrk="1" hangingPunct="1"/>
            <a:r>
              <a:rPr lang="es-ES" sz="2000" b="1" i="1" dirty="0">
                <a:solidFill>
                  <a:srgbClr val="DB4144"/>
                </a:solidFill>
                <a:latin typeface="Verdana" charset="0"/>
              </a:rPr>
              <a:t>La colaboración entre empresas está relacionada con la confianza interpersonal </a:t>
            </a:r>
            <a:endParaRPr lang="es-CL" sz="2000" b="1" i="1" dirty="0">
              <a:solidFill>
                <a:srgbClr val="DB4144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5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7"/>
          <p:cNvSpPr>
            <a:spLocks noGrp="1"/>
          </p:cNvSpPr>
          <p:nvPr>
            <p:ph type="title"/>
          </p:nvPr>
        </p:nvSpPr>
        <p:spPr>
          <a:xfrm>
            <a:off x="285750" y="152400"/>
            <a:ext cx="8164513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Calidad de la gestión comparada</a:t>
            </a:r>
            <a:endParaRPr lang="es-ES_tradnl" sz="3600" i="1" dirty="0">
              <a:solidFill>
                <a:srgbClr val="EF4144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6419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453188"/>
            <a:ext cx="719137" cy="2159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fld id="{E5D08483-536D-1B48-B5BE-41BF8610F9CE}" type="slidenum">
              <a:rPr lang="en-US" sz="900">
                <a:solidFill>
                  <a:srgbClr val="898989"/>
                </a:solidFill>
                <a:latin typeface="Verdana" charset="0"/>
              </a:rPr>
              <a:pPr algn="ctr" eaLnBrk="1" hangingPunct="1"/>
              <a:t>36</a:t>
            </a:fld>
            <a:endParaRPr lang="en-US" sz="900">
              <a:solidFill>
                <a:srgbClr val="898989"/>
              </a:solidFill>
              <a:latin typeface="Verdana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6261244"/>
            <a:ext cx="4737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s-CL" sz="1200" dirty="0">
                <a:solidFill>
                  <a:prstClr val="black"/>
                </a:solidFill>
                <a:ea typeface="+mn-ea"/>
                <a:cs typeface="Arial" pitchFamily="34" charset="0"/>
              </a:rPr>
              <a:t>Fuente: 4ª a 10ª Encuestas de Innovación, Ministerio de Economía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C7440-268C-8C4E-88A9-B0A762008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09740"/>
            <a:ext cx="8042920" cy="553162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05BBF9-FB82-F641-9D74-CAAB4A956250}"/>
              </a:ext>
            </a:extLst>
          </p:cNvPr>
          <p:cNvCxnSpPr/>
          <p:nvPr/>
        </p:nvCxnSpPr>
        <p:spPr>
          <a:xfrm>
            <a:off x="285750" y="3573016"/>
            <a:ext cx="9729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72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16130" y="1597180"/>
            <a:ext cx="8417941" cy="515196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94" y="297655"/>
            <a:ext cx="8754606" cy="1143000"/>
          </a:xfrm>
        </p:spPr>
        <p:txBody>
          <a:bodyPr>
            <a:noAutofit/>
          </a:bodyPr>
          <a:lstStyle/>
          <a:p>
            <a:pPr algn="l"/>
            <a:r>
              <a:rPr lang="es-C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obCL"/>
                <a:cs typeface="gobCL"/>
              </a:rPr>
              <a:t>Presupuesto Público en CTI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gobCL"/>
              <a:cs typeface="gobCL"/>
            </a:endParaRPr>
          </a:p>
        </p:txBody>
      </p:sp>
      <p:pic>
        <p:nvPicPr>
          <p:cNvPr id="15" name="Shape 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126" b="10"/>
          <a:stretch/>
        </p:blipFill>
        <p:spPr>
          <a:xfrm>
            <a:off x="7890200" y="1"/>
            <a:ext cx="938001" cy="11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1" y="980728"/>
            <a:ext cx="889267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7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ángulo 88"/>
          <p:cNvSpPr/>
          <p:nvPr/>
        </p:nvSpPr>
        <p:spPr>
          <a:xfrm>
            <a:off x="7718911" y="4995068"/>
            <a:ext cx="1441371" cy="339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Beneficiarios</a:t>
            </a: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70" name="Conector recto de flecha 69"/>
          <p:cNvCxnSpPr>
            <a:stCxn id="15" idx="2"/>
            <a:endCxn id="52" idx="0"/>
          </p:cNvCxnSpPr>
          <p:nvPr/>
        </p:nvCxnSpPr>
        <p:spPr>
          <a:xfrm>
            <a:off x="6662416" y="2355504"/>
            <a:ext cx="1121768" cy="889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2761735" y="1289736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Presidente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26958" y="1845789"/>
            <a:ext cx="1612556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Comité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Ministros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Innov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70335" y="5061207"/>
            <a:ext cx="1217141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Universidades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28655" y="2841271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CONICYT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251122" y="2015695"/>
            <a:ext cx="1081217" cy="461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MINECON</a:t>
            </a:r>
          </a:p>
          <a:p>
            <a:pPr algn="ctr"/>
            <a:r>
              <a:rPr lang="en-US" sz="1050" dirty="0" err="1">
                <a:solidFill>
                  <a:schemeClr val="tx1"/>
                </a:solidFill>
              </a:rPr>
              <a:t>Div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Innov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87395" y="2841271"/>
            <a:ext cx="1439563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CORFO, ICM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34133" y="2015695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MINEDUC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91682" y="1459641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CNID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781031" y="2015694"/>
            <a:ext cx="1762769" cy="3398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chemeClr val="bg1">
                    <a:lumMod val="65000"/>
                  </a:schemeClr>
                </a:solidFill>
              </a:rPr>
              <a:t>Otros</a:t>
            </a:r>
            <a:r>
              <a:rPr lang="en-US" sz="825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825" dirty="0" err="1">
                <a:solidFill>
                  <a:schemeClr val="bg1">
                    <a:lumMod val="65000"/>
                  </a:schemeClr>
                </a:solidFill>
              </a:rPr>
              <a:t>Agricultura</a:t>
            </a:r>
            <a:r>
              <a:rPr lang="en-US" sz="825" dirty="0">
                <a:solidFill>
                  <a:schemeClr val="bg1">
                    <a:lumMod val="65000"/>
                  </a:schemeClr>
                </a:solidFill>
              </a:rPr>
              <a:t>, RREE, </a:t>
            </a:r>
            <a:r>
              <a:rPr lang="en-US" sz="825" dirty="0" err="1">
                <a:solidFill>
                  <a:schemeClr val="bg1">
                    <a:lumMod val="65000"/>
                  </a:schemeClr>
                </a:solidFill>
              </a:rPr>
              <a:t>Hcda</a:t>
            </a:r>
            <a:r>
              <a:rPr lang="en-US" sz="825" dirty="0">
                <a:solidFill>
                  <a:schemeClr val="bg1">
                    <a:lumMod val="65000"/>
                  </a:schemeClr>
                </a:solidFill>
              </a:rPr>
              <a:t>, OOPP, </a:t>
            </a:r>
            <a:r>
              <a:rPr lang="en-US" sz="825" dirty="0" err="1">
                <a:solidFill>
                  <a:schemeClr val="bg1">
                    <a:lumMod val="65000"/>
                  </a:schemeClr>
                </a:solidFill>
              </a:rPr>
              <a:t>Energía</a:t>
            </a:r>
            <a:r>
              <a:rPr lang="en-US" sz="825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825" dirty="0" err="1">
                <a:solidFill>
                  <a:schemeClr val="bg1">
                    <a:lumMod val="65000"/>
                  </a:schemeClr>
                </a:solidFill>
              </a:rPr>
              <a:t>Transporte</a:t>
            </a:r>
            <a:endParaRPr lang="en-US" sz="82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06762" y="2837812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FIA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349659" y="5061208"/>
            <a:ext cx="1368511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Empresas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419468" y="5061207"/>
            <a:ext cx="1368511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Centros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Investigación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3311544" y="1629547"/>
            <a:ext cx="135" cy="216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6" idx="3"/>
            <a:endCxn id="13" idx="1"/>
          </p:cNvCxnSpPr>
          <p:nvPr/>
        </p:nvCxnSpPr>
        <p:spPr>
          <a:xfrm>
            <a:off x="3842952" y="1459642"/>
            <a:ext cx="648731" cy="169905"/>
          </a:xfrm>
          <a:prstGeom prst="bentConnector3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347769" y="3949822"/>
            <a:ext cx="269782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 err="1">
                <a:solidFill>
                  <a:schemeClr val="tx1"/>
                </a:solidFill>
              </a:rPr>
              <a:t>Prototipos</a:t>
            </a:r>
            <a:r>
              <a:rPr lang="en-US" sz="788" dirty="0">
                <a:solidFill>
                  <a:schemeClr val="tx1"/>
                </a:solidFill>
              </a:rPr>
              <a:t>, Voucher, </a:t>
            </a:r>
            <a:r>
              <a:rPr lang="en-US" sz="788" dirty="0" err="1">
                <a:solidFill>
                  <a:schemeClr val="tx1"/>
                </a:solidFill>
              </a:rPr>
              <a:t>Contratos</a:t>
            </a:r>
            <a:r>
              <a:rPr lang="en-US" sz="788" dirty="0">
                <a:solidFill>
                  <a:schemeClr val="tx1"/>
                </a:solidFill>
              </a:rPr>
              <a:t> tec., </a:t>
            </a:r>
            <a:r>
              <a:rPr lang="en-US" sz="788" dirty="0" err="1">
                <a:solidFill>
                  <a:schemeClr val="tx1"/>
                </a:solidFill>
              </a:rPr>
              <a:t>Prog</a:t>
            </a:r>
            <a:r>
              <a:rPr lang="en-US" sz="788" dirty="0">
                <a:solidFill>
                  <a:schemeClr val="tx1"/>
                </a:solidFill>
              </a:rPr>
              <a:t> </a:t>
            </a:r>
            <a:r>
              <a:rPr lang="en-US" sz="788" dirty="0" err="1">
                <a:solidFill>
                  <a:schemeClr val="tx1"/>
                </a:solidFill>
              </a:rPr>
              <a:t>estratégicos</a:t>
            </a:r>
            <a:r>
              <a:rPr lang="en-US" sz="788" dirty="0">
                <a:solidFill>
                  <a:schemeClr val="tx1"/>
                </a:solidFill>
              </a:rPr>
              <a:t>, </a:t>
            </a:r>
            <a:r>
              <a:rPr lang="en-US" sz="788" dirty="0" err="1">
                <a:solidFill>
                  <a:schemeClr val="tx1"/>
                </a:solidFill>
              </a:rPr>
              <a:t>Bs</a:t>
            </a:r>
            <a:r>
              <a:rPr lang="en-US" sz="788" dirty="0">
                <a:solidFill>
                  <a:schemeClr val="tx1"/>
                </a:solidFill>
              </a:rPr>
              <a:t> </a:t>
            </a:r>
            <a:r>
              <a:rPr lang="en-US" sz="788" dirty="0" err="1">
                <a:solidFill>
                  <a:schemeClr val="tx1"/>
                </a:solidFill>
              </a:rPr>
              <a:t>Públicos</a:t>
            </a:r>
            <a:r>
              <a:rPr lang="en-US" sz="788" dirty="0">
                <a:solidFill>
                  <a:schemeClr val="tx1"/>
                </a:solidFill>
              </a:rPr>
              <a:t>, </a:t>
            </a:r>
            <a:r>
              <a:rPr lang="en-US" sz="788" dirty="0" err="1">
                <a:solidFill>
                  <a:schemeClr val="tx1"/>
                </a:solidFill>
              </a:rPr>
              <a:t>Gestión</a:t>
            </a:r>
            <a:r>
              <a:rPr lang="en-US" sz="788" dirty="0">
                <a:solidFill>
                  <a:schemeClr val="tx1"/>
                </a:solidFill>
              </a:rPr>
              <a:t> de </a:t>
            </a:r>
            <a:r>
              <a:rPr lang="en-US" sz="788" dirty="0" err="1">
                <a:solidFill>
                  <a:schemeClr val="tx1"/>
                </a:solidFill>
              </a:rPr>
              <a:t>Innov</a:t>
            </a:r>
            <a:r>
              <a:rPr lang="en-US" sz="788" dirty="0">
                <a:solidFill>
                  <a:schemeClr val="tx1"/>
                </a:solidFill>
              </a:rPr>
              <a:t>., </a:t>
            </a:r>
            <a:r>
              <a:rPr lang="en-US" sz="788" dirty="0" err="1">
                <a:solidFill>
                  <a:schemeClr val="tx1"/>
                </a:solidFill>
              </a:rPr>
              <a:t>Centros</a:t>
            </a:r>
            <a:r>
              <a:rPr lang="en-US" sz="788" dirty="0">
                <a:solidFill>
                  <a:schemeClr val="tx1"/>
                </a:solidFill>
              </a:rPr>
              <a:t> de </a:t>
            </a:r>
            <a:r>
              <a:rPr lang="en-US" sz="788" dirty="0" err="1">
                <a:solidFill>
                  <a:schemeClr val="tx1"/>
                </a:solidFill>
              </a:rPr>
              <a:t>Excelencia</a:t>
            </a:r>
            <a:r>
              <a:rPr lang="en-US" sz="788" dirty="0">
                <a:solidFill>
                  <a:schemeClr val="tx1"/>
                </a:solidFill>
              </a:rPr>
              <a:t>, </a:t>
            </a:r>
            <a:r>
              <a:rPr lang="en-US" sz="788" dirty="0" err="1">
                <a:solidFill>
                  <a:schemeClr val="tx1"/>
                </a:solidFill>
              </a:rPr>
              <a:t>Centros</a:t>
            </a:r>
            <a:r>
              <a:rPr lang="en-US" sz="788" dirty="0">
                <a:solidFill>
                  <a:schemeClr val="tx1"/>
                </a:solidFill>
              </a:rPr>
              <a:t> </a:t>
            </a:r>
            <a:r>
              <a:rPr lang="en-US" sz="788" dirty="0" err="1">
                <a:solidFill>
                  <a:schemeClr val="tx1"/>
                </a:solidFill>
              </a:rPr>
              <a:t>Tecnológicos</a:t>
            </a:r>
            <a:r>
              <a:rPr lang="en-US" sz="788" dirty="0">
                <a:solidFill>
                  <a:schemeClr val="tx1"/>
                </a:solidFill>
              </a:rPr>
              <a:t>, </a:t>
            </a:r>
            <a:r>
              <a:rPr lang="en-US" sz="788" dirty="0" err="1">
                <a:solidFill>
                  <a:schemeClr val="tx1"/>
                </a:solidFill>
              </a:rPr>
              <a:t>Núcleos</a:t>
            </a:r>
            <a:r>
              <a:rPr lang="en-US" sz="788" dirty="0">
                <a:solidFill>
                  <a:schemeClr val="tx1"/>
                </a:solidFill>
              </a:rPr>
              <a:t> </a:t>
            </a:r>
            <a:r>
              <a:rPr lang="en-US" sz="788" dirty="0" err="1">
                <a:solidFill>
                  <a:schemeClr val="tx1"/>
                </a:solidFill>
              </a:rPr>
              <a:t>Milenio</a:t>
            </a:r>
            <a:r>
              <a:rPr lang="en-US" sz="788" dirty="0">
                <a:solidFill>
                  <a:schemeClr val="tx1"/>
                </a:solidFill>
              </a:rPr>
              <a:t>, </a:t>
            </a:r>
            <a:r>
              <a:rPr lang="en-US" sz="788" dirty="0" err="1">
                <a:solidFill>
                  <a:schemeClr val="tx1"/>
                </a:solidFill>
              </a:rPr>
              <a:t>Ing</a:t>
            </a:r>
            <a:r>
              <a:rPr lang="en-US" sz="788" dirty="0">
                <a:solidFill>
                  <a:schemeClr val="tx1"/>
                </a:solidFill>
              </a:rPr>
              <a:t> 2030, OTL</a:t>
            </a:r>
            <a:r>
              <a:rPr lang="en-US" sz="825" dirty="0">
                <a:solidFill>
                  <a:schemeClr val="tx1"/>
                </a:solidFill>
              </a:rPr>
              <a:t>, etc.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3624820" y="3950398"/>
            <a:ext cx="230974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chemeClr val="tx1"/>
                </a:solidFill>
              </a:rPr>
              <a:t>Becas</a:t>
            </a:r>
            <a:r>
              <a:rPr lang="en-US" sz="825" dirty="0">
                <a:solidFill>
                  <a:schemeClr val="tx1"/>
                </a:solidFill>
              </a:rPr>
              <a:t> Chile, </a:t>
            </a:r>
            <a:r>
              <a:rPr lang="en-US" sz="825" dirty="0" err="1">
                <a:solidFill>
                  <a:schemeClr val="tx1"/>
                </a:solidFill>
              </a:rPr>
              <a:t>Fondecyt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Fondef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Fondap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Anillos</a:t>
            </a:r>
            <a:r>
              <a:rPr lang="en-US" sz="825" dirty="0">
                <a:solidFill>
                  <a:schemeClr val="tx1"/>
                </a:solidFill>
              </a:rPr>
              <a:t> </a:t>
            </a:r>
            <a:r>
              <a:rPr lang="en-US" sz="825" dirty="0" err="1">
                <a:solidFill>
                  <a:schemeClr val="tx1"/>
                </a:solidFill>
              </a:rPr>
              <a:t>Inserción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Fondequip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Explora</a:t>
            </a:r>
            <a:r>
              <a:rPr lang="en-US" sz="825" dirty="0">
                <a:solidFill>
                  <a:schemeClr val="tx1"/>
                </a:solidFill>
              </a:rPr>
              <a:t>, etc.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086613" y="3949821"/>
            <a:ext cx="1217141" cy="3398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Instrumentos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FIA</a:t>
            </a:r>
          </a:p>
        </p:txBody>
      </p:sp>
      <p:cxnSp>
        <p:nvCxnSpPr>
          <p:cNvPr id="37" name="Conector recto 36"/>
          <p:cNvCxnSpPr/>
          <p:nvPr/>
        </p:nvCxnSpPr>
        <p:spPr>
          <a:xfrm>
            <a:off x="4143569" y="2090105"/>
            <a:ext cx="194619" cy="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2332339" y="2088895"/>
            <a:ext cx="194619" cy="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3882595" y="5061207"/>
            <a:ext cx="1368511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Personas (</a:t>
            </a:r>
            <a:r>
              <a:rPr lang="en-US" sz="825" dirty="0" err="1">
                <a:solidFill>
                  <a:schemeClr val="tx1"/>
                </a:solidFill>
              </a:rPr>
              <a:t>emprendedores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estudiantes</a:t>
            </a:r>
            <a:r>
              <a:rPr lang="en-US" sz="825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1" name="Conector recto 40"/>
          <p:cNvCxnSpPr>
            <a:cxnSpLocks/>
            <a:stCxn id="10" idx="2"/>
            <a:endCxn id="11" idx="0"/>
          </p:cNvCxnSpPr>
          <p:nvPr/>
        </p:nvCxnSpPr>
        <p:spPr>
          <a:xfrm>
            <a:off x="1791731" y="2477355"/>
            <a:ext cx="15446" cy="363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 flipH="1">
            <a:off x="4772681" y="2368735"/>
            <a:ext cx="96" cy="472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endCxn id="25" idx="0"/>
          </p:cNvCxnSpPr>
          <p:nvPr/>
        </p:nvCxnSpPr>
        <p:spPr>
          <a:xfrm>
            <a:off x="1696682" y="3189387"/>
            <a:ext cx="0" cy="760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stCxn id="9" idx="2"/>
            <a:endCxn id="27" idx="0"/>
          </p:cNvCxnSpPr>
          <p:nvPr/>
        </p:nvCxnSpPr>
        <p:spPr>
          <a:xfrm>
            <a:off x="4769264" y="3181082"/>
            <a:ext cx="10430" cy="769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stCxn id="25" idx="2"/>
            <a:endCxn id="8" idx="0"/>
          </p:cNvCxnSpPr>
          <p:nvPr/>
        </p:nvCxnSpPr>
        <p:spPr>
          <a:xfrm flipH="1">
            <a:off x="1578905" y="4289633"/>
            <a:ext cx="117777" cy="771574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stCxn id="25" idx="2"/>
            <a:endCxn id="17" idx="0"/>
          </p:cNvCxnSpPr>
          <p:nvPr/>
        </p:nvCxnSpPr>
        <p:spPr>
          <a:xfrm>
            <a:off x="1696682" y="4289633"/>
            <a:ext cx="1337232" cy="7715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stCxn id="25" idx="2"/>
            <a:endCxn id="39" idx="0"/>
          </p:cNvCxnSpPr>
          <p:nvPr/>
        </p:nvCxnSpPr>
        <p:spPr>
          <a:xfrm>
            <a:off x="1696683" y="4289632"/>
            <a:ext cx="2870168" cy="7715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1696682" y="4298514"/>
            <a:ext cx="4135708" cy="7453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 flipV="1">
            <a:off x="1790133" y="3601885"/>
            <a:ext cx="5244523" cy="349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>
            <a:stCxn id="27" idx="2"/>
          </p:cNvCxnSpPr>
          <p:nvPr/>
        </p:nvCxnSpPr>
        <p:spPr>
          <a:xfrm flipH="1">
            <a:off x="1637794" y="4290209"/>
            <a:ext cx="3141900" cy="7353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27" idx="2"/>
            <a:endCxn id="17" idx="0"/>
          </p:cNvCxnSpPr>
          <p:nvPr/>
        </p:nvCxnSpPr>
        <p:spPr>
          <a:xfrm flipH="1">
            <a:off x="3033914" y="4290209"/>
            <a:ext cx="1745780" cy="7709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>
            <a:stCxn id="27" idx="2"/>
          </p:cNvCxnSpPr>
          <p:nvPr/>
        </p:nvCxnSpPr>
        <p:spPr>
          <a:xfrm flipH="1">
            <a:off x="4535661" y="4290209"/>
            <a:ext cx="244033" cy="7181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>
            <a:stCxn id="27" idx="2"/>
          </p:cNvCxnSpPr>
          <p:nvPr/>
        </p:nvCxnSpPr>
        <p:spPr>
          <a:xfrm>
            <a:off x="4779694" y="4290209"/>
            <a:ext cx="1231137" cy="7536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4139514" y="1891716"/>
            <a:ext cx="2897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7034656" y="1900727"/>
            <a:ext cx="633" cy="106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6602662" y="2343253"/>
            <a:ext cx="0" cy="494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/>
          <p:cNvCxnSpPr/>
          <p:nvPr/>
        </p:nvCxnSpPr>
        <p:spPr>
          <a:xfrm>
            <a:off x="6520065" y="3189387"/>
            <a:ext cx="0" cy="76043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>
            <a:off x="1" y="1833249"/>
            <a:ext cx="90797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>
            <a:off x="-16847" y="2495678"/>
            <a:ext cx="90797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ángulo 84"/>
          <p:cNvSpPr/>
          <p:nvPr/>
        </p:nvSpPr>
        <p:spPr>
          <a:xfrm>
            <a:off x="7622768" y="1292245"/>
            <a:ext cx="1441371" cy="3398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Nivel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Estratégico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7622768" y="1997449"/>
            <a:ext cx="1441371" cy="3398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Diseño</a:t>
            </a:r>
            <a:r>
              <a:rPr lang="en-US" sz="1350" dirty="0">
                <a:solidFill>
                  <a:schemeClr val="tx1"/>
                </a:solidFill>
              </a:rPr>
              <a:t> de </a:t>
            </a:r>
            <a:r>
              <a:rPr lang="en-US" sz="1350" dirty="0" err="1">
                <a:solidFill>
                  <a:schemeClr val="tx1"/>
                </a:solidFill>
              </a:rPr>
              <a:t>política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7621488" y="2536331"/>
            <a:ext cx="1441371" cy="3398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Implementación</a:t>
            </a:r>
            <a:r>
              <a:rPr lang="en-US" sz="135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350" dirty="0" err="1">
                <a:solidFill>
                  <a:schemeClr val="tx1"/>
                </a:solidFill>
              </a:rPr>
              <a:t>Agencias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7658235" y="3905998"/>
            <a:ext cx="1441371" cy="3398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Instrumentos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6949976" y="3244938"/>
            <a:ext cx="1668416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chemeClr val="tx1"/>
                </a:solidFill>
              </a:rPr>
              <a:t>Institutos</a:t>
            </a:r>
            <a:r>
              <a:rPr lang="en-US" sz="825" dirty="0">
                <a:solidFill>
                  <a:schemeClr val="tx1"/>
                </a:solidFill>
              </a:rPr>
              <a:t> </a:t>
            </a:r>
            <a:r>
              <a:rPr lang="en-US" sz="825" dirty="0" err="1">
                <a:solidFill>
                  <a:schemeClr val="tx1"/>
                </a:solidFill>
              </a:rPr>
              <a:t>Públicos</a:t>
            </a:r>
            <a:r>
              <a:rPr lang="en-US" sz="825" dirty="0">
                <a:solidFill>
                  <a:schemeClr val="tx1"/>
                </a:solidFill>
              </a:rPr>
              <a:t>: INIA, INFOR, CIREN, F. Chile, IFOP, INH, INN, etc. </a:t>
            </a:r>
          </a:p>
        </p:txBody>
      </p:sp>
      <p:cxnSp>
        <p:nvCxnSpPr>
          <p:cNvPr id="50" name="Conector recto 49"/>
          <p:cNvCxnSpPr>
            <a:cxnSpLocks/>
            <a:stCxn id="10" idx="3"/>
          </p:cNvCxnSpPr>
          <p:nvPr/>
        </p:nvCxnSpPr>
        <p:spPr>
          <a:xfrm>
            <a:off x="2332339" y="2246525"/>
            <a:ext cx="1544880" cy="1176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endCxn id="52" idx="1"/>
          </p:cNvCxnSpPr>
          <p:nvPr/>
        </p:nvCxnSpPr>
        <p:spPr>
          <a:xfrm flipV="1">
            <a:off x="3875872" y="3414844"/>
            <a:ext cx="3074104" cy="8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>
            <a:stCxn id="28" idx="2"/>
            <a:endCxn id="17" idx="0"/>
          </p:cNvCxnSpPr>
          <p:nvPr/>
        </p:nvCxnSpPr>
        <p:spPr>
          <a:xfrm flipH="1">
            <a:off x="3033914" y="4289632"/>
            <a:ext cx="3661269" cy="77157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 flipH="1">
            <a:off x="4553899" y="4338520"/>
            <a:ext cx="2265944" cy="67868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/>
          <p:cNvCxnSpPr/>
          <p:nvPr/>
        </p:nvCxnSpPr>
        <p:spPr>
          <a:xfrm flipV="1">
            <a:off x="5038949" y="3610769"/>
            <a:ext cx="2052774" cy="3266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7">
            <a:extLst>
              <a:ext uri="{FF2B5EF4-FFF2-40B4-BE49-F238E27FC236}">
                <a16:creationId xmlns:a16="http://schemas.microsoft.com/office/drawing/2014/main" id="{E5FFE281-DDF1-074A-8738-F114A000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52400"/>
            <a:ext cx="816451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Mapa del Sistema de Innovación Chileno hasta 2019</a:t>
            </a:r>
            <a:endParaRPr lang="es-ES_tradnl" sz="3600" i="1" dirty="0">
              <a:solidFill>
                <a:srgbClr val="EF4144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31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ángulo 88"/>
          <p:cNvSpPr/>
          <p:nvPr/>
        </p:nvSpPr>
        <p:spPr>
          <a:xfrm>
            <a:off x="7718911" y="4995068"/>
            <a:ext cx="1441371" cy="339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Beneficiarios</a:t>
            </a:r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70" name="Conector recto de flecha 69"/>
          <p:cNvCxnSpPr>
            <a:stCxn id="15" idx="2"/>
            <a:endCxn id="52" idx="0"/>
          </p:cNvCxnSpPr>
          <p:nvPr/>
        </p:nvCxnSpPr>
        <p:spPr>
          <a:xfrm>
            <a:off x="6662416" y="2355505"/>
            <a:ext cx="1299899" cy="954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2761735" y="1289736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Presidente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26958" y="1845789"/>
            <a:ext cx="1612556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Comité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Ministros</a:t>
            </a:r>
            <a:r>
              <a:rPr lang="en-US" sz="1200" dirty="0">
                <a:solidFill>
                  <a:schemeClr val="tx1"/>
                </a:solidFill>
              </a:rPr>
              <a:t> CTCI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70335" y="5061207"/>
            <a:ext cx="1217141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Universidades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97420" y="2940674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Agencia</a:t>
            </a:r>
            <a:r>
              <a:rPr lang="en-US" sz="1350" dirty="0">
                <a:solidFill>
                  <a:schemeClr val="tx1"/>
                </a:solidFill>
              </a:rPr>
              <a:t> I+D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251122" y="2015695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MINECON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87395" y="2841271"/>
            <a:ext cx="1439563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CORFO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34133" y="2015695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MINEDUC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91682" y="1459641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CNCTCID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781031" y="2015694"/>
            <a:ext cx="1762769" cy="3398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chemeClr val="bg1">
                    <a:lumMod val="65000"/>
                  </a:schemeClr>
                </a:solidFill>
              </a:rPr>
              <a:t>Otros</a:t>
            </a:r>
            <a:r>
              <a:rPr lang="en-US" sz="825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825" dirty="0" err="1">
                <a:solidFill>
                  <a:schemeClr val="bg1">
                    <a:lumMod val="65000"/>
                  </a:schemeClr>
                </a:solidFill>
              </a:rPr>
              <a:t>Agricultura</a:t>
            </a:r>
            <a:r>
              <a:rPr lang="en-US" sz="825" dirty="0">
                <a:solidFill>
                  <a:schemeClr val="bg1">
                    <a:lumMod val="65000"/>
                  </a:schemeClr>
                </a:solidFill>
              </a:rPr>
              <a:t>, RREE, </a:t>
            </a:r>
            <a:r>
              <a:rPr lang="en-US" sz="825" dirty="0" err="1">
                <a:solidFill>
                  <a:schemeClr val="bg1">
                    <a:lumMod val="65000"/>
                  </a:schemeClr>
                </a:solidFill>
              </a:rPr>
              <a:t>Hcda</a:t>
            </a:r>
            <a:r>
              <a:rPr lang="en-US" sz="825" dirty="0">
                <a:solidFill>
                  <a:schemeClr val="bg1">
                    <a:lumMod val="65000"/>
                  </a:schemeClr>
                </a:solidFill>
              </a:rPr>
              <a:t>, OOPP, </a:t>
            </a:r>
            <a:r>
              <a:rPr lang="en-US" sz="825" dirty="0" err="1">
                <a:solidFill>
                  <a:schemeClr val="bg1">
                    <a:lumMod val="65000"/>
                  </a:schemeClr>
                </a:solidFill>
              </a:rPr>
              <a:t>Energía</a:t>
            </a:r>
            <a:r>
              <a:rPr lang="en-US" sz="825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825" dirty="0" err="1">
                <a:solidFill>
                  <a:schemeClr val="bg1">
                    <a:lumMod val="65000"/>
                  </a:schemeClr>
                </a:solidFill>
              </a:rPr>
              <a:t>Transporte</a:t>
            </a:r>
            <a:endParaRPr lang="en-US" sz="82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06762" y="2837812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FIA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349659" y="5061208"/>
            <a:ext cx="1368511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Empresas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419468" y="5061207"/>
            <a:ext cx="1368511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Centros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Investigación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3311544" y="1629547"/>
            <a:ext cx="135" cy="216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6" idx="3"/>
            <a:endCxn id="13" idx="1"/>
          </p:cNvCxnSpPr>
          <p:nvPr/>
        </p:nvCxnSpPr>
        <p:spPr>
          <a:xfrm>
            <a:off x="3842952" y="1459642"/>
            <a:ext cx="648731" cy="169905"/>
          </a:xfrm>
          <a:prstGeom prst="bentConnector3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347769" y="3949822"/>
            <a:ext cx="269782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tx1"/>
                </a:solidFill>
              </a:rPr>
              <a:t>Prog </a:t>
            </a:r>
            <a:r>
              <a:rPr lang="en-US" sz="788" dirty="0" err="1">
                <a:solidFill>
                  <a:schemeClr val="tx1"/>
                </a:solidFill>
              </a:rPr>
              <a:t>estratégicos</a:t>
            </a:r>
            <a:r>
              <a:rPr lang="en-US" sz="788" dirty="0">
                <a:solidFill>
                  <a:schemeClr val="tx1"/>
                </a:solidFill>
              </a:rPr>
              <a:t>, Bs </a:t>
            </a:r>
            <a:r>
              <a:rPr lang="en-US" sz="788" dirty="0" err="1">
                <a:solidFill>
                  <a:schemeClr val="tx1"/>
                </a:solidFill>
              </a:rPr>
              <a:t>Públicos</a:t>
            </a:r>
            <a:r>
              <a:rPr lang="en-US" sz="788" dirty="0">
                <a:solidFill>
                  <a:schemeClr val="tx1"/>
                </a:solidFill>
              </a:rPr>
              <a:t>, </a:t>
            </a:r>
            <a:r>
              <a:rPr lang="en-US" sz="788" dirty="0" err="1">
                <a:solidFill>
                  <a:schemeClr val="tx1"/>
                </a:solidFill>
              </a:rPr>
              <a:t>Gestión</a:t>
            </a:r>
            <a:r>
              <a:rPr lang="en-US" sz="788" dirty="0">
                <a:solidFill>
                  <a:schemeClr val="tx1"/>
                </a:solidFill>
              </a:rPr>
              <a:t> de </a:t>
            </a:r>
            <a:r>
              <a:rPr lang="en-US" sz="788" dirty="0" err="1">
                <a:solidFill>
                  <a:schemeClr val="tx1"/>
                </a:solidFill>
              </a:rPr>
              <a:t>Innov</a:t>
            </a:r>
            <a:r>
              <a:rPr lang="en-US" sz="788" dirty="0">
                <a:solidFill>
                  <a:schemeClr val="tx1"/>
                </a:solidFill>
              </a:rPr>
              <a:t>, </a:t>
            </a:r>
            <a:r>
              <a:rPr lang="en-US" sz="788" dirty="0" err="1">
                <a:solidFill>
                  <a:schemeClr val="tx1"/>
                </a:solidFill>
              </a:rPr>
              <a:t>Emprendimiento</a:t>
            </a:r>
            <a:endParaRPr lang="en-US" sz="825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3624820" y="3765199"/>
            <a:ext cx="2309747" cy="525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chemeClr val="tx1"/>
                </a:solidFill>
              </a:rPr>
              <a:t>Becas</a:t>
            </a:r>
            <a:r>
              <a:rPr lang="en-US" sz="825" dirty="0">
                <a:solidFill>
                  <a:schemeClr val="tx1"/>
                </a:solidFill>
              </a:rPr>
              <a:t> Chile, </a:t>
            </a:r>
            <a:r>
              <a:rPr lang="en-US" sz="825" dirty="0" err="1">
                <a:solidFill>
                  <a:schemeClr val="tx1"/>
                </a:solidFill>
              </a:rPr>
              <a:t>Fondecyt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Fondef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Fondap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Anillos</a:t>
            </a:r>
            <a:r>
              <a:rPr lang="en-US" sz="825" dirty="0">
                <a:solidFill>
                  <a:schemeClr val="tx1"/>
                </a:solidFill>
              </a:rPr>
              <a:t> </a:t>
            </a:r>
            <a:r>
              <a:rPr lang="en-US" sz="825" dirty="0" err="1">
                <a:solidFill>
                  <a:schemeClr val="tx1"/>
                </a:solidFill>
              </a:rPr>
              <a:t>Inserción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Fondequip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Explora</a:t>
            </a:r>
            <a:r>
              <a:rPr lang="en-US" sz="825" dirty="0">
                <a:solidFill>
                  <a:schemeClr val="tx1"/>
                </a:solidFill>
              </a:rPr>
              <a:t>; PROTOTIPOS, CONTRATOS TEC, OTL, ING 2030, CENTROS DE EXCELENCIA, CENTROS TECNOLÓGICOS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086613" y="3949821"/>
            <a:ext cx="1217141" cy="3398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bg1">
                    <a:lumMod val="65000"/>
                  </a:schemeClr>
                </a:solidFill>
              </a:rPr>
              <a:t>Instrumentos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FIA</a:t>
            </a:r>
          </a:p>
        </p:txBody>
      </p:sp>
      <p:cxnSp>
        <p:nvCxnSpPr>
          <p:cNvPr id="37" name="Conector recto 36"/>
          <p:cNvCxnSpPr/>
          <p:nvPr/>
        </p:nvCxnSpPr>
        <p:spPr>
          <a:xfrm>
            <a:off x="4143569" y="2090105"/>
            <a:ext cx="194619" cy="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2332339" y="2088895"/>
            <a:ext cx="194619" cy="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3882595" y="5061207"/>
            <a:ext cx="1368511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tx1"/>
                </a:solidFill>
              </a:rPr>
              <a:t>Personas (</a:t>
            </a:r>
            <a:r>
              <a:rPr lang="en-US" sz="825" dirty="0" err="1">
                <a:solidFill>
                  <a:schemeClr val="tx1"/>
                </a:solidFill>
              </a:rPr>
              <a:t>emprendedores</a:t>
            </a:r>
            <a:r>
              <a:rPr lang="en-US" sz="825" dirty="0">
                <a:solidFill>
                  <a:schemeClr val="tx1"/>
                </a:solidFill>
              </a:rPr>
              <a:t>, </a:t>
            </a:r>
            <a:r>
              <a:rPr lang="en-US" sz="825" dirty="0" err="1">
                <a:solidFill>
                  <a:schemeClr val="tx1"/>
                </a:solidFill>
              </a:rPr>
              <a:t>estudiantes</a:t>
            </a:r>
            <a:r>
              <a:rPr lang="en-US" sz="825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41" name="Conector recto 40"/>
          <p:cNvCxnSpPr>
            <a:stCxn id="10" idx="2"/>
            <a:endCxn id="11" idx="0"/>
          </p:cNvCxnSpPr>
          <p:nvPr/>
        </p:nvCxnSpPr>
        <p:spPr>
          <a:xfrm>
            <a:off x="1799122" y="2355506"/>
            <a:ext cx="665" cy="485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cxnSpLocks/>
          </p:cNvCxnSpPr>
          <p:nvPr/>
        </p:nvCxnSpPr>
        <p:spPr>
          <a:xfrm>
            <a:off x="3346555" y="2204285"/>
            <a:ext cx="0" cy="17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endCxn id="25" idx="0"/>
          </p:cNvCxnSpPr>
          <p:nvPr/>
        </p:nvCxnSpPr>
        <p:spPr>
          <a:xfrm>
            <a:off x="1696682" y="3189387"/>
            <a:ext cx="0" cy="760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>
            <a:cxnSpLocks/>
            <a:stCxn id="9" idx="2"/>
            <a:endCxn id="27" idx="0"/>
          </p:cNvCxnSpPr>
          <p:nvPr/>
        </p:nvCxnSpPr>
        <p:spPr>
          <a:xfrm>
            <a:off x="3338029" y="3280484"/>
            <a:ext cx="1441665" cy="48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>
            <a:stCxn id="25" idx="2"/>
            <a:endCxn id="8" idx="0"/>
          </p:cNvCxnSpPr>
          <p:nvPr/>
        </p:nvCxnSpPr>
        <p:spPr>
          <a:xfrm flipH="1">
            <a:off x="1578905" y="4289633"/>
            <a:ext cx="117777" cy="771574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>
            <a:stCxn id="25" idx="2"/>
            <a:endCxn id="17" idx="0"/>
          </p:cNvCxnSpPr>
          <p:nvPr/>
        </p:nvCxnSpPr>
        <p:spPr>
          <a:xfrm>
            <a:off x="1696682" y="4289633"/>
            <a:ext cx="1337232" cy="7715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stCxn id="25" idx="2"/>
            <a:endCxn id="39" idx="0"/>
          </p:cNvCxnSpPr>
          <p:nvPr/>
        </p:nvCxnSpPr>
        <p:spPr>
          <a:xfrm>
            <a:off x="1696683" y="4289632"/>
            <a:ext cx="2870168" cy="77157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1696682" y="4298514"/>
            <a:ext cx="4135708" cy="74531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cxnSpLocks/>
            <a:endCxn id="52" idx="1"/>
          </p:cNvCxnSpPr>
          <p:nvPr/>
        </p:nvCxnSpPr>
        <p:spPr>
          <a:xfrm flipV="1">
            <a:off x="1790133" y="3479745"/>
            <a:ext cx="5337973" cy="471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/>
          <p:cNvCxnSpPr>
            <a:cxnSpLocks/>
            <a:stCxn id="27" idx="2"/>
          </p:cNvCxnSpPr>
          <p:nvPr/>
        </p:nvCxnSpPr>
        <p:spPr>
          <a:xfrm flipH="1">
            <a:off x="1637794" y="4290210"/>
            <a:ext cx="3141900" cy="7352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cxnSpLocks/>
            <a:stCxn id="27" idx="2"/>
            <a:endCxn id="17" idx="0"/>
          </p:cNvCxnSpPr>
          <p:nvPr/>
        </p:nvCxnSpPr>
        <p:spPr>
          <a:xfrm flipH="1">
            <a:off x="3033914" y="4290209"/>
            <a:ext cx="1745780" cy="7709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>
            <a:cxnSpLocks/>
            <a:stCxn id="27" idx="2"/>
          </p:cNvCxnSpPr>
          <p:nvPr/>
        </p:nvCxnSpPr>
        <p:spPr>
          <a:xfrm flipH="1">
            <a:off x="4535662" y="4290209"/>
            <a:ext cx="244032" cy="7181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>
            <a:cxnSpLocks/>
            <a:stCxn id="27" idx="2"/>
          </p:cNvCxnSpPr>
          <p:nvPr/>
        </p:nvCxnSpPr>
        <p:spPr>
          <a:xfrm>
            <a:off x="4779694" y="4290209"/>
            <a:ext cx="1231137" cy="7536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4139514" y="1891716"/>
            <a:ext cx="2897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/>
          <p:cNvCxnSpPr/>
          <p:nvPr/>
        </p:nvCxnSpPr>
        <p:spPr>
          <a:xfrm>
            <a:off x="7034656" y="1900727"/>
            <a:ext cx="633" cy="106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>
            <a:off x="6602662" y="2343253"/>
            <a:ext cx="0" cy="494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/>
          <p:cNvCxnSpPr/>
          <p:nvPr/>
        </p:nvCxnSpPr>
        <p:spPr>
          <a:xfrm>
            <a:off x="6520065" y="3189387"/>
            <a:ext cx="0" cy="760434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>
            <a:off x="1" y="1833249"/>
            <a:ext cx="907970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ángulo 84"/>
          <p:cNvSpPr/>
          <p:nvPr/>
        </p:nvSpPr>
        <p:spPr>
          <a:xfrm>
            <a:off x="7622768" y="1292245"/>
            <a:ext cx="1441371" cy="3398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Nivel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Estratégico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7622768" y="1997449"/>
            <a:ext cx="1441371" cy="3398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Diseño</a:t>
            </a:r>
            <a:r>
              <a:rPr lang="en-US" sz="1350" dirty="0">
                <a:solidFill>
                  <a:schemeClr val="tx1"/>
                </a:solidFill>
              </a:rPr>
              <a:t> de </a:t>
            </a:r>
            <a:r>
              <a:rPr lang="en-US" sz="1350" dirty="0" err="1">
                <a:solidFill>
                  <a:schemeClr val="tx1"/>
                </a:solidFill>
              </a:rPr>
              <a:t>política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7681682" y="2820493"/>
            <a:ext cx="1441371" cy="3398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Implementación</a:t>
            </a:r>
            <a:r>
              <a:rPr lang="en-US" sz="135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350" dirty="0" err="1">
                <a:solidFill>
                  <a:schemeClr val="tx1"/>
                </a:solidFill>
              </a:rPr>
              <a:t>Agencias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7658235" y="3905998"/>
            <a:ext cx="1441371" cy="3398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</a:rPr>
              <a:t>Instrumentos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7128106" y="3309840"/>
            <a:ext cx="1668416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 err="1">
                <a:solidFill>
                  <a:schemeClr val="tx1"/>
                </a:solidFill>
              </a:rPr>
              <a:t>Institutos</a:t>
            </a:r>
            <a:r>
              <a:rPr lang="en-US" sz="825" dirty="0">
                <a:solidFill>
                  <a:schemeClr val="tx1"/>
                </a:solidFill>
              </a:rPr>
              <a:t> </a:t>
            </a:r>
            <a:r>
              <a:rPr lang="en-US" sz="825" dirty="0" err="1">
                <a:solidFill>
                  <a:schemeClr val="tx1"/>
                </a:solidFill>
              </a:rPr>
              <a:t>Públicos</a:t>
            </a:r>
            <a:r>
              <a:rPr lang="en-US" sz="825" dirty="0">
                <a:solidFill>
                  <a:schemeClr val="tx1"/>
                </a:solidFill>
              </a:rPr>
              <a:t>: INIA, INFOR, CIREN, F. Chile, IFOP, INH, INN, etc. </a:t>
            </a:r>
          </a:p>
        </p:txBody>
      </p:sp>
      <p:cxnSp>
        <p:nvCxnSpPr>
          <p:cNvPr id="50" name="Conector recto 49"/>
          <p:cNvCxnSpPr>
            <a:cxnSpLocks/>
          </p:cNvCxnSpPr>
          <p:nvPr/>
        </p:nvCxnSpPr>
        <p:spPr>
          <a:xfrm>
            <a:off x="3897138" y="2551798"/>
            <a:ext cx="1535190" cy="927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cxnSpLocks/>
            <a:endCxn id="52" idx="1"/>
          </p:cNvCxnSpPr>
          <p:nvPr/>
        </p:nvCxnSpPr>
        <p:spPr>
          <a:xfrm>
            <a:off x="5429236" y="3474840"/>
            <a:ext cx="1698870" cy="4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>
            <a:stCxn id="28" idx="2"/>
            <a:endCxn id="17" idx="0"/>
          </p:cNvCxnSpPr>
          <p:nvPr/>
        </p:nvCxnSpPr>
        <p:spPr>
          <a:xfrm flipH="1">
            <a:off x="3033914" y="4289632"/>
            <a:ext cx="3661269" cy="77157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 flipH="1">
            <a:off x="4553899" y="4338520"/>
            <a:ext cx="2265944" cy="67868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/>
          <p:cNvCxnSpPr>
            <a:cxnSpLocks/>
          </p:cNvCxnSpPr>
          <p:nvPr/>
        </p:nvCxnSpPr>
        <p:spPr>
          <a:xfrm flipV="1">
            <a:off x="5934567" y="3610769"/>
            <a:ext cx="1157156" cy="2351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8">
            <a:extLst>
              <a:ext uri="{FF2B5EF4-FFF2-40B4-BE49-F238E27FC236}">
                <a16:creationId xmlns:a16="http://schemas.microsoft.com/office/drawing/2014/main" id="{6F29D9C7-4C41-0E4B-88B2-B27E3DD5FEC8}"/>
              </a:ext>
            </a:extLst>
          </p:cNvPr>
          <p:cNvSpPr/>
          <p:nvPr/>
        </p:nvSpPr>
        <p:spPr>
          <a:xfrm>
            <a:off x="2797420" y="2343253"/>
            <a:ext cx="1081217" cy="339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MINCYT</a:t>
            </a:r>
          </a:p>
          <a:p>
            <a:pPr algn="ctr"/>
            <a:r>
              <a:rPr lang="en-US" sz="1050" dirty="0" err="1">
                <a:solidFill>
                  <a:schemeClr val="tx1"/>
                </a:solidFill>
              </a:rPr>
              <a:t>Div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Innov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61" name="Conector recto 20">
            <a:extLst>
              <a:ext uri="{FF2B5EF4-FFF2-40B4-BE49-F238E27FC236}">
                <a16:creationId xmlns:a16="http://schemas.microsoft.com/office/drawing/2014/main" id="{8866C957-9EE7-8744-B69D-E5F5D7A18676}"/>
              </a:ext>
            </a:extLst>
          </p:cNvPr>
          <p:cNvCxnSpPr>
            <a:cxnSpLocks/>
          </p:cNvCxnSpPr>
          <p:nvPr/>
        </p:nvCxnSpPr>
        <p:spPr>
          <a:xfrm>
            <a:off x="3315758" y="2700200"/>
            <a:ext cx="0" cy="250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81">
            <a:extLst>
              <a:ext uri="{FF2B5EF4-FFF2-40B4-BE49-F238E27FC236}">
                <a16:creationId xmlns:a16="http://schemas.microsoft.com/office/drawing/2014/main" id="{7ACEB30B-B3EB-F84E-9F43-57AC02860E68}"/>
              </a:ext>
            </a:extLst>
          </p:cNvPr>
          <p:cNvCxnSpPr/>
          <p:nvPr/>
        </p:nvCxnSpPr>
        <p:spPr>
          <a:xfrm>
            <a:off x="80576" y="2772245"/>
            <a:ext cx="907970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itle 7">
            <a:extLst>
              <a:ext uri="{FF2B5EF4-FFF2-40B4-BE49-F238E27FC236}">
                <a16:creationId xmlns:a16="http://schemas.microsoft.com/office/drawing/2014/main" id="{9195BEF9-8935-8F45-A01F-214B8C8A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52400"/>
            <a:ext cx="816451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Mapa del Sistema de Innovación Chileno desde 2020</a:t>
            </a:r>
            <a:endParaRPr lang="es-ES_tradnl" sz="3600" i="1" dirty="0">
              <a:solidFill>
                <a:srgbClr val="EF4144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2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Crecimiento</a:t>
            </a:r>
            <a:r>
              <a:rPr lang="en-US" dirty="0"/>
              <a:t> en Chile </a:t>
            </a:r>
            <a:r>
              <a:rPr lang="en-US" sz="2200" dirty="0"/>
              <a:t>(PIB pc PPP real)</a:t>
            </a:r>
            <a:endParaRPr lang="es-CL" sz="2200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56009"/>
              </p:ext>
            </p:extLst>
          </p:nvPr>
        </p:nvGraphicFramePr>
        <p:xfrm>
          <a:off x="755576" y="1196752"/>
          <a:ext cx="7436105" cy="5024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87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¿</a:t>
            </a:r>
            <a:r>
              <a:rPr lang="en-US" sz="4000" dirty="0" err="1"/>
              <a:t>Por</a:t>
            </a:r>
            <a:r>
              <a:rPr lang="en-US" sz="4000" dirty="0"/>
              <a:t> </a:t>
            </a:r>
            <a:r>
              <a:rPr lang="en-US" sz="4000" dirty="0" err="1"/>
              <a:t>qué</a:t>
            </a:r>
            <a:r>
              <a:rPr lang="en-US" sz="4000" dirty="0"/>
              <a:t> no se </a:t>
            </a:r>
            <a:r>
              <a:rPr lang="en-US" sz="4000" dirty="0" err="1"/>
              <a:t>innova</a:t>
            </a:r>
            <a:r>
              <a:rPr lang="en-US" sz="4000" dirty="0"/>
              <a:t> </a:t>
            </a:r>
            <a:r>
              <a:rPr lang="en-US" sz="4000" dirty="0" err="1"/>
              <a:t>más</a:t>
            </a:r>
            <a:r>
              <a:rPr lang="en-US" sz="4000" dirty="0"/>
              <a:t> en Chile?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7675350" cy="46416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Multiples </a:t>
            </a:r>
            <a:r>
              <a:rPr lang="en-US" dirty="0" err="1"/>
              <a:t>instrumentos</a:t>
            </a:r>
            <a:r>
              <a:rPr lang="en-US" dirty="0"/>
              <a:t> de </a:t>
            </a:r>
            <a:r>
              <a:rPr lang="en-US" dirty="0" err="1"/>
              <a:t>apoyo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CORFO (Startup Chile, Voucher,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Tributario</a:t>
            </a:r>
            <a:r>
              <a:rPr lang="en-US" dirty="0"/>
              <a:t> I+D), CONICYT (FONDEF, </a:t>
            </a:r>
            <a:r>
              <a:rPr lang="en-US" dirty="0" err="1"/>
              <a:t>Inserción</a:t>
            </a:r>
            <a:r>
              <a:rPr lang="en-US" dirty="0"/>
              <a:t> de PhDs en la </a:t>
            </a:r>
            <a:r>
              <a:rPr lang="en-US" dirty="0" err="1"/>
              <a:t>Industria</a:t>
            </a:r>
            <a:r>
              <a:rPr lang="en-US" dirty="0"/>
              <a:t>), FIA</a:t>
            </a:r>
          </a:p>
          <a:p>
            <a:pPr marL="0" indent="0">
              <a:buNone/>
            </a:pPr>
            <a:r>
              <a:rPr lang="en-US" dirty="0"/>
              <a:t>Sin embargo </a:t>
            </a:r>
            <a:r>
              <a:rPr lang="en-US" dirty="0" err="1"/>
              <a:t>tasa</a:t>
            </a:r>
            <a:r>
              <a:rPr lang="en-US" dirty="0"/>
              <a:t> de </a:t>
            </a:r>
            <a:r>
              <a:rPr lang="en-US" dirty="0" err="1"/>
              <a:t>innovación</a:t>
            </a:r>
            <a:r>
              <a:rPr lang="en-US" dirty="0"/>
              <a:t> no </a:t>
            </a:r>
            <a:r>
              <a:rPr lang="en-US" dirty="0" err="1"/>
              <a:t>despega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Obstáculos</a:t>
            </a:r>
            <a:r>
              <a:rPr lang="en-US" dirty="0"/>
              <a:t> a la </a:t>
            </a:r>
            <a:r>
              <a:rPr lang="en-US" dirty="0" err="1"/>
              <a:t>inovación</a:t>
            </a:r>
            <a:endParaRPr lang="en-US" dirty="0"/>
          </a:p>
          <a:p>
            <a:r>
              <a:rPr lang="en-US" dirty="0"/>
              <a:t>Alto </a:t>
            </a:r>
            <a:r>
              <a:rPr lang="en-US" dirty="0" err="1"/>
              <a:t>riesgo</a:t>
            </a:r>
            <a:endParaRPr lang="en-US" dirty="0"/>
          </a:p>
          <a:p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financiamiento</a:t>
            </a:r>
            <a:endParaRPr lang="en-US" dirty="0"/>
          </a:p>
          <a:p>
            <a:r>
              <a:rPr lang="en-US" dirty="0" err="1"/>
              <a:t>Demanda</a:t>
            </a:r>
            <a:r>
              <a:rPr lang="en-US" dirty="0"/>
              <a:t> </a:t>
            </a:r>
            <a:r>
              <a:rPr lang="en-US" dirty="0" err="1"/>
              <a:t>incierta</a:t>
            </a:r>
            <a:r>
              <a:rPr lang="en-US" dirty="0"/>
              <a:t> </a:t>
            </a:r>
          </a:p>
          <a:p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capacidades</a:t>
            </a:r>
            <a:r>
              <a:rPr lang="en-US" dirty="0"/>
              <a:t> </a:t>
            </a:r>
            <a:r>
              <a:rPr lang="en-US" dirty="0" err="1"/>
              <a:t>adecuadas</a:t>
            </a:r>
            <a:endParaRPr lang="en-US" dirty="0"/>
          </a:p>
          <a:p>
            <a:r>
              <a:rPr lang="en-US" dirty="0" err="1"/>
              <a:t>Información</a:t>
            </a:r>
            <a:endParaRPr lang="en-US" dirty="0"/>
          </a:p>
          <a:p>
            <a:r>
              <a:rPr lang="en-US" dirty="0" err="1"/>
              <a:t>Regulación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6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0880" cy="648072"/>
          </a:xfrm>
        </p:spPr>
        <p:txBody>
          <a:bodyPr>
            <a:noAutofit/>
          </a:bodyPr>
          <a:lstStyle/>
          <a:p>
            <a:r>
              <a:rPr lang="es-CL" altLang="es-CL" sz="3200" dirty="0">
                <a:latin typeface="Cambria"/>
                <a:ea typeface="ヒラギノ角ゴ Pro W3"/>
                <a:cs typeface="Cambria"/>
              </a:rPr>
              <a:t>Desafíos desde la política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49C8B-C6B3-2949-A208-DB29340B18C9}" type="slidenum">
              <a:rPr lang="es-ES_tradnl" smtClean="0"/>
              <a:pPr/>
              <a:t>41</a:t>
            </a:fld>
            <a:endParaRPr lang="es-ES_tradnl" dirty="0"/>
          </a:p>
        </p:txBody>
      </p:sp>
      <p:sp>
        <p:nvSpPr>
          <p:cNvPr id="2" name="1 Rectángulo"/>
          <p:cNvSpPr/>
          <p:nvPr/>
        </p:nvSpPr>
        <p:spPr>
          <a:xfrm>
            <a:off x="539552" y="1484784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Masificación de innovación e I+D, particularmente privada: apoyar la demanda por innovación?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Diversificación productiva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Conexión entre el conocimiento creado y utilización para el desarrollo (un tema: retorno de PhDs)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Innovación que promueva crecimiento inclusivo: innovación en el Estado y Social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u="sng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Necesidad de una estrategia y política de CTI país de mediano plazo, con una visión y métricas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595959"/>
              </a:solidFill>
              <a:latin typeface="Cambria"/>
              <a:ea typeface="ヒラギノ角ゴ Pro W3" charset="-128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20898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0880" cy="648072"/>
          </a:xfrm>
        </p:spPr>
        <p:txBody>
          <a:bodyPr>
            <a:noAutofit/>
          </a:bodyPr>
          <a:lstStyle/>
          <a:p>
            <a:r>
              <a:rPr lang="es-CL" altLang="es-CL" sz="3200" dirty="0">
                <a:latin typeface="Cambria"/>
                <a:ea typeface="ヒラギノ角ゴ Pro W3"/>
                <a:cs typeface="Cambria"/>
              </a:rPr>
              <a:t>Rol de las Universidades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49C8B-C6B3-2949-A208-DB29340B18C9}" type="slidenum">
              <a:rPr lang="es-ES_tradnl" smtClean="0"/>
              <a:pPr/>
              <a:t>42</a:t>
            </a:fld>
            <a:endParaRPr lang="es-ES_trad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3724C-3709-6B45-BBC0-EEE27A2C4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9530"/>
            <a:ext cx="9144000" cy="46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22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0880" cy="648072"/>
          </a:xfrm>
        </p:spPr>
        <p:txBody>
          <a:bodyPr>
            <a:noAutofit/>
          </a:bodyPr>
          <a:lstStyle/>
          <a:p>
            <a:r>
              <a:rPr lang="es-CL" altLang="es-CL" sz="3200" dirty="0">
                <a:latin typeface="Cambria"/>
                <a:ea typeface="ヒラギノ角ゴ Pro W3"/>
                <a:cs typeface="Cambria"/>
              </a:rPr>
              <a:t>Rol de las Universidades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49C8B-C6B3-2949-A208-DB29340B18C9}" type="slidenum">
              <a:rPr lang="es-ES_tradnl" smtClean="0"/>
              <a:pPr/>
              <a:t>43</a:t>
            </a:fld>
            <a:endParaRPr lang="es-ES_trad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440DA-CB5F-384E-8BA8-7224E6556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8331200" cy="2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0B10CB-A6C2-3D46-B523-DF39FB2B0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645024"/>
            <a:ext cx="83312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75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52401" y="152400"/>
            <a:ext cx="7659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MX" b="1" dirty="0">
                <a:solidFill>
                  <a:srgbClr val="004C8F"/>
                </a:solidFill>
                <a:latin typeface="gobCL" pitchFamily="-84" charset="0"/>
                <a:ea typeface="MS PGothic" pitchFamily="34" charset="-128"/>
                <a:cs typeface="+mn-cs"/>
              </a:rPr>
              <a:t>Gasto Corriente en I+D por unidad declarante, según tipo de investigación </a:t>
            </a:r>
            <a:r>
              <a:rPr lang="es-MX" sz="2200" b="1" dirty="0">
                <a:solidFill>
                  <a:srgbClr val="004C8F"/>
                </a:solidFill>
                <a:latin typeface="gobCL" pitchFamily="-84" charset="0"/>
                <a:ea typeface="MS PGothic" pitchFamily="34" charset="-128"/>
                <a:cs typeface="+mn-cs"/>
              </a:rPr>
              <a:t>(porcentajes)</a:t>
            </a:r>
            <a:endParaRPr lang="es-CL" sz="2200" b="1" dirty="0">
              <a:solidFill>
                <a:srgbClr val="004C8F"/>
              </a:solidFill>
              <a:latin typeface="gobCL" pitchFamily="-84" charset="0"/>
              <a:ea typeface="MS PGothic" pitchFamily="34" charset="-128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25581" y="6196012"/>
            <a:ext cx="77962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Cuarta y  </a:t>
            </a:r>
            <a:r>
              <a:rPr lang="es-MX" sz="1200" dirty="0">
                <a:solidFill>
                  <a:schemeClr val="tx1"/>
                </a:solidFill>
                <a:latin typeface="gobCL"/>
                <a:cs typeface="Arial" panose="020B0604020202020204" pitchFamily="34" charset="0"/>
              </a:rPr>
              <a:t>Quinta Encuesta Nacional sobre Gasto y Personal en I+D. El dato para el año 2014 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gobCL"/>
                <a:cs typeface="Arial" panose="020B0604020202020204" pitchFamily="34" charset="0"/>
              </a:rPr>
              <a:t>es preliminar.</a:t>
            </a:r>
            <a:endParaRPr lang="es-C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4"/>
          <p:cNvGraphicFramePr>
            <a:graphicFrameLocks noGrp="1"/>
          </p:cNvGraphicFramePr>
          <p:nvPr/>
        </p:nvGraphicFramePr>
        <p:xfrm>
          <a:off x="325581" y="1524000"/>
          <a:ext cx="7569200" cy="4391025"/>
        </p:xfrm>
        <a:graphic>
          <a:graphicData uri="http://schemas.openxmlformats.org/drawingml/2006/table">
            <a:tbl>
              <a:tblPr/>
              <a:tblGrid>
                <a:gridCol w="250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6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Gasto corriente en I+D Año 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Investigación Básica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Investigación Aplicada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Desarrollo Experimental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 Superior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IPSFL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Empresas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Observatorios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Gasto corriente en I+D Año 2014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Investigación Básica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Investigación Aplicada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Desarrollo Experimental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 Superior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IPSFL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Empresas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Observatorios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57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0880" cy="648072"/>
          </a:xfrm>
        </p:spPr>
        <p:txBody>
          <a:bodyPr>
            <a:noAutofit/>
          </a:bodyPr>
          <a:lstStyle/>
          <a:p>
            <a:r>
              <a:rPr lang="es-CL" altLang="es-CL" sz="3200" dirty="0">
                <a:latin typeface="Cambria"/>
                <a:ea typeface="ヒラギノ角ゴ Pro W3"/>
                <a:cs typeface="Cambria"/>
              </a:rPr>
              <a:t>Dónde se investiga en Chile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49C8B-C6B3-2949-A208-DB29340B18C9}" type="slidenum">
              <a:rPr lang="es-ES_tradnl" smtClean="0"/>
              <a:pPr/>
              <a:t>45</a:t>
            </a:fld>
            <a:endParaRPr lang="es-ES_tradnl" dirty="0"/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36340CF3-2610-7544-B31F-449314DBCD2C}"/>
              </a:ext>
            </a:extLst>
          </p:cNvPr>
          <p:cNvSpPr/>
          <p:nvPr/>
        </p:nvSpPr>
        <p:spPr>
          <a:xfrm>
            <a:off x="359532" y="1124744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Universidades: investigación individual y grupal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Grupos y centros de investigación: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Nucleos Milenio, Anillos Conicyt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Institutos Milenio, Fondap, Centros Basales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Consorcios Tecnológicos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Centros tecnológicos y Centros de Excelencia (CORFO)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Institutos Tecnológicos Públicos (?): Fundación Chile, INFOR, CIREN, INIA, IGM, SHOA, CCHEN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Empresas que hacen I+D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Observatorios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Estado?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595959"/>
              </a:solidFill>
              <a:latin typeface="Cambria"/>
              <a:ea typeface="ヒラギノ角ゴ Pro W3" charset="-128"/>
              <a:cs typeface="Cambri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595959"/>
              </a:solidFill>
              <a:latin typeface="Cambria"/>
              <a:ea typeface="ヒラギノ角ゴ Pro W3" charset="-128"/>
              <a:cs typeface="Cambri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Otras instituciones relevantes: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OTL, Hub OTL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INAPI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595959"/>
              </a:solidFill>
              <a:latin typeface="Cambria"/>
              <a:ea typeface="ヒラギノ角ゴ Pro W3" charset="-128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9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0880" cy="648072"/>
          </a:xfrm>
        </p:spPr>
        <p:txBody>
          <a:bodyPr>
            <a:noAutofit/>
          </a:bodyPr>
          <a:lstStyle/>
          <a:p>
            <a:r>
              <a:rPr lang="es-CL" altLang="es-CL" sz="3200" dirty="0">
                <a:latin typeface="Cambria"/>
                <a:ea typeface="ヒラギノ角ゴ Pro W3"/>
                <a:cs typeface="Cambria"/>
              </a:rPr>
              <a:t>Rol de las Universidades y sus investigadores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49C8B-C6B3-2949-A208-DB29340B18C9}" type="slidenum">
              <a:rPr lang="es-ES_tradnl" smtClean="0"/>
              <a:pPr/>
              <a:t>46</a:t>
            </a:fld>
            <a:endParaRPr lang="es-ES_tradnl" dirty="0"/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36340CF3-2610-7544-B31F-449314DBCD2C}"/>
              </a:ext>
            </a:extLst>
          </p:cNvPr>
          <p:cNvSpPr/>
          <p:nvPr/>
        </p:nvSpPr>
        <p:spPr>
          <a:xfrm>
            <a:off x="359532" y="1124744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Al concentrar más del 80% de las capacidades de I+D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Absorber nuevos PhDs (limitado)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Tienen las Ues un rol en apoyar/conectar/expandir la I+D en Chile, más alla de investigación “tradicional”?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Generar investigación más conectada con los desafíos del país (productivos, sociales, culturales, ambientales)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Cómo se puede lograr esto?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Apoyo institucional a profesores a realizar investigación más alla de papers: información, apoyo logístico, fondos universitarios, apoyo a patentamiento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OTL o Hub OTL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Apoyo a la generación de spinoffs, de profes y alumnos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Incubadora/aceleradora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establecimiento de reglamento inteligente de generación y uso de propiedad intelectual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595959"/>
              </a:solidFill>
              <a:latin typeface="Cambria"/>
              <a:ea typeface="ヒラギノ角ゴ Pro W3" charset="-128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308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0880" cy="648072"/>
          </a:xfrm>
        </p:spPr>
        <p:txBody>
          <a:bodyPr>
            <a:noAutofit/>
          </a:bodyPr>
          <a:lstStyle/>
          <a:p>
            <a:r>
              <a:rPr lang="es-CL" altLang="es-CL" sz="3200" dirty="0">
                <a:latin typeface="Cambria"/>
                <a:ea typeface="ヒラギノ角ゴ Pro W3"/>
                <a:cs typeface="Cambria"/>
              </a:rPr>
              <a:t>Rol de las Universidades y sus investigadores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49C8B-C6B3-2949-A208-DB29340B18C9}" type="slidenum">
              <a:rPr lang="es-ES_tradnl" smtClean="0"/>
              <a:pPr/>
              <a:t>47</a:t>
            </a:fld>
            <a:endParaRPr lang="es-ES_tradnl" dirty="0"/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36340CF3-2610-7544-B31F-449314DBCD2C}"/>
              </a:ext>
            </a:extLst>
          </p:cNvPr>
          <p:cNvSpPr/>
          <p:nvPr/>
        </p:nvSpPr>
        <p:spPr>
          <a:xfrm>
            <a:off x="359532" y="1124744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Tienen las Ues un rol en apoyar/conectar/expandir la I+D en Chile, más alla de investigación “tradicional”?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Generar investigación más conectada con los desafíos del país (productivos, sociales, culturales, ambientales)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Cómo se puede lograr esto?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Establecimiento de incentivos para generación y aplicación de investigación: premios, patentamiento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Modificación de carrera académica, calificación y jerarquización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595959"/>
                </a:solidFill>
                <a:latin typeface="Cambria"/>
                <a:ea typeface="ヒラギノ角ゴ Pro W3" charset="-128"/>
                <a:cs typeface="Cambria"/>
              </a:rPr>
              <a:t>Participación de la universidad en modificaciones de ley de educ superior, que define los criterios de transferencia de recursos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s-CL" sz="2000" b="1" u="sng" dirty="0">
              <a:solidFill>
                <a:srgbClr val="595959"/>
              </a:solidFill>
              <a:latin typeface="Cambria"/>
              <a:ea typeface="ヒラギノ角ゴ Pro W3" charset="-128"/>
              <a:cs typeface="Cambri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595959"/>
              </a:solidFill>
              <a:latin typeface="Cambria"/>
              <a:ea typeface="ヒラギノ角ゴ Pro W3" charset="-128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232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3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0"/>
            <a:ext cx="409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nancy.santibanez\Desktop\LOGOTIPOS\NUEVA IMAGEN UDP\FEE_blanco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528392" cy="10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36C358-A3A1-4E2F-8CAA-3CE823C07141}"/>
              </a:ext>
            </a:extLst>
          </p:cNvPr>
          <p:cNvSpPr txBox="1"/>
          <p:nvPr/>
        </p:nvSpPr>
        <p:spPr>
          <a:xfrm>
            <a:off x="1066179" y="5445224"/>
            <a:ext cx="7011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dirty="0">
                <a:solidFill>
                  <a:schemeClr val="bg1"/>
                </a:solidFill>
              </a:rPr>
              <a:t>Andrés Zahler</a:t>
            </a:r>
          </a:p>
          <a:p>
            <a:pPr algn="r"/>
            <a:r>
              <a:rPr lang="es-CL" sz="2000" dirty="0">
                <a:solidFill>
                  <a:schemeClr val="bg1"/>
                </a:solidFill>
              </a:rPr>
              <a:t>Julio 2019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41E96FD6-C2D3-3C41-B4A4-8C97804210E3}"/>
              </a:ext>
            </a:extLst>
          </p:cNvPr>
          <p:cNvSpPr txBox="1"/>
          <p:nvPr/>
        </p:nvSpPr>
        <p:spPr>
          <a:xfrm>
            <a:off x="899592" y="2683252"/>
            <a:ext cx="7011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Innovación en Chile: Diagnóstico, Ecosistemas y el rol de las universidades</a:t>
            </a:r>
          </a:p>
        </p:txBody>
      </p:sp>
    </p:spTree>
    <p:extLst>
      <p:ext uri="{BB962C8B-B14F-4D97-AF65-F5344CB8AC3E}">
        <p14:creationId xmlns:p14="http://schemas.microsoft.com/office/powerpoint/2010/main" val="161870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paréntesis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Como se </a:t>
            </a:r>
            <a:r>
              <a:rPr lang="en-US" dirty="0" err="1"/>
              <a:t>mide</a:t>
            </a:r>
            <a:r>
              <a:rPr lang="en-US" dirty="0"/>
              <a:t> </a:t>
            </a:r>
            <a:r>
              <a:rPr lang="en-US" dirty="0" err="1"/>
              <a:t>innovación</a:t>
            </a:r>
            <a:r>
              <a:rPr lang="en-US" dirty="0"/>
              <a:t>?</a:t>
            </a:r>
          </a:p>
          <a:p>
            <a:r>
              <a:rPr lang="en-US" dirty="0"/>
              <a:t>Como se </a:t>
            </a:r>
            <a:r>
              <a:rPr lang="en-US" dirty="0" err="1"/>
              <a:t>mide</a:t>
            </a:r>
            <a:r>
              <a:rPr lang="en-US" dirty="0"/>
              <a:t> I+D?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Crecimiento</a:t>
            </a:r>
            <a:r>
              <a:rPr lang="en-US" dirty="0"/>
              <a:t> en Chile </a:t>
            </a:r>
            <a:r>
              <a:rPr lang="en-US" sz="2200" dirty="0"/>
              <a:t>(PIB pc PPP real)</a:t>
            </a:r>
            <a:endParaRPr lang="es-CL" sz="2200" dirty="0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012261"/>
              </p:ext>
            </p:extLst>
          </p:nvPr>
        </p:nvGraphicFramePr>
        <p:xfrm>
          <a:off x="755576" y="1340768"/>
          <a:ext cx="7128792" cy="488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53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endParaRPr lang="en-GB" sz="4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539750" y="1412875"/>
            <a:ext cx="8208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CL" sz="2200">
                <a:solidFill>
                  <a:schemeClr val="tx1"/>
                </a:solidFill>
              </a:rPr>
              <a:t>“… proceso mediante el cual ciertos productos o procesos productivos, desarrollados en base a nuevos conocimientos o a la combinación novedosa de conocimientos preexistentes, </a:t>
            </a:r>
            <a:r>
              <a:rPr lang="es-CL" sz="2200" b="1">
                <a:solidFill>
                  <a:schemeClr val="tx1"/>
                </a:solidFill>
              </a:rPr>
              <a:t>son introducidos eficazmente en los mercados</a:t>
            </a:r>
            <a:r>
              <a:rPr lang="es-CL" sz="2200">
                <a:solidFill>
                  <a:schemeClr val="tx1"/>
                </a:solidFill>
              </a:rPr>
              <a:t> ...”</a:t>
            </a:r>
            <a:r>
              <a:rPr lang="es-ES" sz="2400">
                <a:solidFill>
                  <a:schemeClr val="tx1"/>
                </a:solidFill>
              </a:rPr>
              <a:t>  </a:t>
            </a:r>
          </a:p>
          <a:p>
            <a:pPr marL="342900" indent="-342900" algn="r">
              <a:spcBef>
                <a:spcPct val="20000"/>
              </a:spcBef>
            </a:pPr>
            <a:r>
              <a:rPr lang="es-ES" sz="2400" b="1" i="1">
                <a:solidFill>
                  <a:schemeClr val="tx1"/>
                </a:solidFill>
              </a:rPr>
              <a:t>Consejo de Innovación, 2006.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s-ES" sz="2800" b="1" i="1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s-ES" sz="2400">
                <a:solidFill>
                  <a:schemeClr val="tx1"/>
                </a:solidFill>
              </a:rPr>
              <a:t>“ </a:t>
            </a:r>
            <a:r>
              <a:rPr lang="es-ES" sz="2200">
                <a:solidFill>
                  <a:schemeClr val="tx1"/>
                </a:solidFill>
              </a:rPr>
              <a:t>… la implementación de un </a:t>
            </a:r>
            <a:r>
              <a:rPr lang="es-ES" sz="2200" b="1">
                <a:solidFill>
                  <a:schemeClr val="tx1"/>
                </a:solidFill>
              </a:rPr>
              <a:t>producto</a:t>
            </a:r>
            <a:r>
              <a:rPr lang="es-ES" sz="2200">
                <a:solidFill>
                  <a:schemeClr val="tx1"/>
                </a:solidFill>
              </a:rPr>
              <a:t> (bien o servicio) o </a:t>
            </a:r>
            <a:r>
              <a:rPr lang="es-ES" sz="2200" b="1">
                <a:solidFill>
                  <a:schemeClr val="tx1"/>
                </a:solidFill>
              </a:rPr>
              <a:t>proceso</a:t>
            </a:r>
            <a:r>
              <a:rPr lang="es-ES" sz="2200">
                <a:solidFill>
                  <a:schemeClr val="tx1"/>
                </a:solidFill>
              </a:rPr>
              <a:t> –nuevo o con un grado de mejora significativa–, de un nuevo </a:t>
            </a:r>
            <a:r>
              <a:rPr lang="es-ES" sz="2200" b="1">
                <a:solidFill>
                  <a:schemeClr val="tx1"/>
                </a:solidFill>
              </a:rPr>
              <a:t>método de comercialización</a:t>
            </a:r>
            <a:r>
              <a:rPr lang="es-ES" sz="2200">
                <a:solidFill>
                  <a:schemeClr val="tx1"/>
                </a:solidFill>
              </a:rPr>
              <a:t> o de un </a:t>
            </a:r>
            <a:r>
              <a:rPr lang="es-ES" sz="2200" b="1">
                <a:solidFill>
                  <a:schemeClr val="tx1"/>
                </a:solidFill>
              </a:rPr>
              <a:t>método de</a:t>
            </a:r>
            <a:r>
              <a:rPr lang="es-ES" sz="2200">
                <a:solidFill>
                  <a:schemeClr val="tx1"/>
                </a:solidFill>
              </a:rPr>
              <a:t> </a:t>
            </a:r>
            <a:r>
              <a:rPr lang="es-ES" sz="2200" b="1">
                <a:solidFill>
                  <a:schemeClr val="tx1"/>
                </a:solidFill>
              </a:rPr>
              <a:t>organización</a:t>
            </a:r>
            <a:r>
              <a:rPr lang="es-ES" sz="2200">
                <a:solidFill>
                  <a:schemeClr val="tx1"/>
                </a:solidFill>
              </a:rPr>
              <a:t> nuevo aplicado a las prácticas de negocio, al lugar de trabajo o a las relaciones externas </a:t>
            </a:r>
            <a:r>
              <a:rPr lang="es-ES" sz="2400">
                <a:solidFill>
                  <a:schemeClr val="tx1"/>
                </a:solidFill>
              </a:rPr>
              <a:t>…” </a:t>
            </a:r>
          </a:p>
          <a:p>
            <a:pPr marL="342900" indent="-342900" algn="r">
              <a:spcBef>
                <a:spcPct val="20000"/>
              </a:spcBef>
            </a:pPr>
            <a:r>
              <a:rPr lang="es-ES" sz="2400" b="1" i="1">
                <a:solidFill>
                  <a:schemeClr val="tx1"/>
                </a:solidFill>
              </a:rPr>
              <a:t>Manual de Oslo OCDE, 2005.</a:t>
            </a:r>
            <a:endParaRPr lang="en-GB" sz="2400" b="1" i="1">
              <a:solidFill>
                <a:schemeClr val="tx1"/>
              </a:solidFill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79388" y="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GB" sz="5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2051050" y="260350"/>
            <a:ext cx="6892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CL" sz="3200">
                <a:solidFill>
                  <a:schemeClr val="tx1"/>
                </a:solidFill>
              </a:rPr>
              <a:t>¿ Qué se entiende por </a:t>
            </a:r>
            <a:r>
              <a:rPr lang="es-CL" sz="3200" b="1">
                <a:solidFill>
                  <a:srgbClr val="FF0000"/>
                </a:solidFill>
              </a:rPr>
              <a:t>Innovación</a:t>
            </a:r>
            <a:r>
              <a:rPr lang="es-CL" sz="3200">
                <a:solidFill>
                  <a:schemeClr val="tx1"/>
                </a:solidFill>
              </a:rPr>
              <a:t> ?</a:t>
            </a:r>
            <a:endParaRPr lang="es-E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755650" y="1628775"/>
            <a:ext cx="7920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s-ES" sz="2400">
                <a:solidFill>
                  <a:schemeClr val="tx1"/>
                </a:solidFill>
              </a:rPr>
              <a:t>Innovación de Producto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2400">
              <a:solidFill>
                <a:schemeClr val="tx1"/>
              </a:solidFill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s-ES" sz="2400">
                <a:solidFill>
                  <a:schemeClr val="tx1"/>
                </a:solidFill>
              </a:rPr>
              <a:t>Innovación de Proceso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r>
              <a:rPr lang="es-ES_tradnl" sz="2400" b="1">
                <a:solidFill>
                  <a:schemeClr val="tx1"/>
                </a:solidFill>
              </a:rPr>
              <a:t>	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r>
              <a:rPr lang="es-ES_tradnl" sz="2400" b="1">
                <a:solidFill>
                  <a:schemeClr val="tx1"/>
                </a:solidFill>
              </a:rPr>
              <a:t>	y otras innovaciones que </a:t>
            </a:r>
            <a:r>
              <a:rPr lang="es-ES_tradnl" sz="2400" b="1">
                <a:solidFill>
                  <a:srgbClr val="FF0000"/>
                </a:solidFill>
              </a:rPr>
              <a:t>no son</a:t>
            </a:r>
            <a:r>
              <a:rPr lang="es-ES_tradnl" sz="2400" b="1">
                <a:solidFill>
                  <a:schemeClr val="tx1"/>
                </a:solidFill>
              </a:rPr>
              <a:t> necesariamente </a:t>
            </a:r>
            <a:r>
              <a:rPr lang="es-ES_tradnl" sz="2400" b="1">
                <a:solidFill>
                  <a:srgbClr val="FF0000"/>
                </a:solidFill>
              </a:rPr>
              <a:t>tecnológicas</a:t>
            </a:r>
            <a:r>
              <a:rPr lang="es-ES_tradnl" sz="2400" b="1">
                <a:solidFill>
                  <a:schemeClr val="tx1"/>
                </a:solidFill>
              </a:rPr>
              <a:t> :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s-ES_tradnl" sz="2400" b="1">
              <a:solidFill>
                <a:schemeClr val="tx1"/>
              </a:solidFill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AutoNum type="arabicPeriod" startAt="3"/>
            </a:pPr>
            <a:r>
              <a:rPr lang="es-ES" sz="2400">
                <a:solidFill>
                  <a:schemeClr val="tx1"/>
                </a:solidFill>
              </a:rPr>
              <a:t>Innovación de Marketing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AutoNum type="arabicPeriod" startAt="3"/>
            </a:pPr>
            <a:endParaRPr lang="es-ES" sz="2400">
              <a:solidFill>
                <a:schemeClr val="tx1"/>
              </a:solidFill>
            </a:endParaRP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Tx/>
              <a:buAutoNum type="arabicPeriod" startAt="3"/>
            </a:pPr>
            <a:r>
              <a:rPr lang="es-ES" sz="2400">
                <a:solidFill>
                  <a:schemeClr val="tx1"/>
                </a:solidFill>
              </a:rPr>
              <a:t>Innovación Organizacional</a:t>
            </a: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179388" y="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GB" sz="5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1692275" y="260350"/>
            <a:ext cx="73644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CL" sz="3200" dirty="0">
                <a:solidFill>
                  <a:schemeClr val="tx1"/>
                </a:solidFill>
              </a:rPr>
              <a:t>4 </a:t>
            </a:r>
            <a:r>
              <a:rPr lang="es-CL" sz="3200" dirty="0">
                <a:solidFill>
                  <a:srgbClr val="FF0000"/>
                </a:solidFill>
              </a:rPr>
              <a:t>tipos de innovación</a:t>
            </a:r>
            <a:r>
              <a:rPr lang="es-CL" sz="3200" dirty="0">
                <a:solidFill>
                  <a:schemeClr val="tx1"/>
                </a:solidFill>
              </a:rPr>
              <a:t> (M. de Oslo 2005)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15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158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6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755650" y="17002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s-MX" sz="2400" b="1" dirty="0">
                <a:solidFill>
                  <a:srgbClr val="FF0000"/>
                </a:solidFill>
              </a:rPr>
              <a:t>No</a:t>
            </a:r>
            <a:r>
              <a:rPr lang="es-MX" sz="2400" dirty="0">
                <a:solidFill>
                  <a:schemeClr val="tx1"/>
                </a:solidFill>
              </a:rPr>
              <a:t> toda Innovación es tecnológica.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Innovar es </a:t>
            </a:r>
            <a:r>
              <a:rPr lang="es-ES" sz="2400" b="1" dirty="0">
                <a:solidFill>
                  <a:srgbClr val="FF0000"/>
                </a:solidFill>
              </a:rPr>
              <a:t>crear valor</a:t>
            </a:r>
            <a:r>
              <a:rPr lang="es-ES" sz="2400" dirty="0">
                <a:solidFill>
                  <a:schemeClr val="tx1"/>
                </a:solidFill>
              </a:rPr>
              <a:t> nuevo y significativo.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s-MX" sz="2400" dirty="0">
                <a:solidFill>
                  <a:schemeClr val="tx1"/>
                </a:solidFill>
              </a:rPr>
              <a:t>La </a:t>
            </a:r>
            <a:r>
              <a:rPr lang="es-MX" sz="2400" b="1" dirty="0">
                <a:solidFill>
                  <a:srgbClr val="FF0000"/>
                </a:solidFill>
              </a:rPr>
              <a:t>Innovación</a:t>
            </a:r>
            <a:r>
              <a:rPr lang="es-MX" sz="2400" dirty="0">
                <a:solidFill>
                  <a:schemeClr val="tx1"/>
                </a:solidFill>
              </a:rPr>
              <a:t> da al innovador una </a:t>
            </a:r>
            <a:r>
              <a:rPr lang="es-MX" sz="2400" b="1" dirty="0">
                <a:solidFill>
                  <a:srgbClr val="FF0000"/>
                </a:solidFill>
              </a:rPr>
              <a:t>ventaja</a:t>
            </a:r>
            <a:r>
              <a:rPr lang="es-MX" sz="2400" dirty="0">
                <a:solidFill>
                  <a:schemeClr val="tx1"/>
                </a:solidFill>
              </a:rPr>
              <a:t> que lo hace </a:t>
            </a:r>
            <a:r>
              <a:rPr lang="es-MX" sz="2400" b="1" dirty="0">
                <a:solidFill>
                  <a:srgbClr val="FF0000"/>
                </a:solidFill>
              </a:rPr>
              <a:t>más competitivo</a:t>
            </a:r>
            <a:r>
              <a:rPr lang="es-MX" sz="24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" sz="24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El </a:t>
            </a:r>
            <a:r>
              <a:rPr lang="es-ES_tradnl" sz="2400" b="1" dirty="0">
                <a:solidFill>
                  <a:srgbClr val="FF0000"/>
                </a:solidFill>
              </a:rPr>
              <a:t>protagonista</a:t>
            </a:r>
            <a:r>
              <a:rPr lang="es-ES_tradnl" sz="2400" dirty="0">
                <a:solidFill>
                  <a:schemeClr val="tx1"/>
                </a:solidFill>
              </a:rPr>
              <a:t> de los procesos innovadores es la </a:t>
            </a:r>
            <a:r>
              <a:rPr lang="es-ES_tradnl" sz="2400" b="1" dirty="0">
                <a:solidFill>
                  <a:srgbClr val="FF0000"/>
                </a:solidFill>
              </a:rPr>
              <a:t>empresa</a:t>
            </a:r>
            <a:r>
              <a:rPr lang="es-ES_tradnl" sz="2400" dirty="0">
                <a:solidFill>
                  <a:schemeClr val="tx1"/>
                </a:solidFill>
              </a:rPr>
              <a:t>… que es la que finalmente hace la Innovación…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179388" y="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GB" sz="5400" b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1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debieran</a:t>
            </a:r>
            <a:r>
              <a:rPr lang="en-US" dirty="0"/>
              <a:t>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innovación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/>
              <a:t>La producción de innovación y el impacto de la innovación es distinta a la de otros bienes, como la producción de fruta</a:t>
            </a:r>
          </a:p>
          <a:p>
            <a:r>
              <a:rPr lang="es-CL" dirty="0"/>
              <a:t>La innovación genera crecimiento y genera conocimiento que se puede usar para otras innovaciones</a:t>
            </a:r>
          </a:p>
          <a:p>
            <a:r>
              <a:rPr lang="es-CL" dirty="0"/>
              <a:t>Pero también la producción de innovación tiene una serie de fallas de mercado que justifican que haya intervención del Estado con políticas públicas</a:t>
            </a:r>
          </a:p>
          <a:p>
            <a:r>
              <a:rPr lang="es-CL" dirty="0"/>
              <a:t>1 Problemas de </a:t>
            </a:r>
            <a:r>
              <a:rPr lang="es-CL" dirty="0" err="1"/>
              <a:t>Apropiabilidad</a:t>
            </a:r>
            <a:endParaRPr lang="es-CL" dirty="0"/>
          </a:p>
          <a:p>
            <a:pPr lvl="1"/>
            <a:r>
              <a:rPr lang="es-CL" dirty="0"/>
              <a:t>Si los que usan ese conocimiento no pagan por el, yo como innovador tengo menos incentivos de los que debiera para innovar </a:t>
            </a:r>
          </a:p>
          <a:p>
            <a:pPr lvl="1"/>
            <a:r>
              <a:rPr lang="es-CL" dirty="0"/>
              <a:t>No recibo todos los frutos de mi trabajo</a:t>
            </a:r>
          </a:p>
          <a:p>
            <a:pPr lvl="1"/>
            <a:r>
              <a:rPr lang="es-CL" dirty="0"/>
              <a:t>Otros se lo llevan gratis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58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debieran</a:t>
            </a:r>
            <a:r>
              <a:rPr lang="en-US" dirty="0"/>
              <a:t>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innovación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/>
              <a:t>Esto es parte esencial de la producción de nuevo conocimiento</a:t>
            </a:r>
          </a:p>
          <a:p>
            <a:r>
              <a:rPr lang="es-CL" dirty="0"/>
              <a:t>El mercado dejado a si mismo no generara suficiente innovación</a:t>
            </a:r>
          </a:p>
          <a:p>
            <a:r>
              <a:rPr lang="es-CL" dirty="0"/>
              <a:t>El Estado debe intervenir y apoyar la creación de nuevo conocimiento</a:t>
            </a:r>
          </a:p>
          <a:p>
            <a:r>
              <a:rPr lang="es-CL" dirty="0"/>
              <a:t>Parte de ese conocimiento se puede proteger con patentes, para quienes inventan nuevas cosas</a:t>
            </a:r>
          </a:p>
          <a:p>
            <a:r>
              <a:rPr lang="es-CL" dirty="0"/>
              <a:t>Pero otro conocimiento es </a:t>
            </a:r>
            <a:r>
              <a:rPr lang="es-CL" dirty="0" err="1"/>
              <a:t>impatentable</a:t>
            </a:r>
            <a:endParaRPr lang="es-CL" dirty="0"/>
          </a:p>
          <a:p>
            <a:pPr lvl="1"/>
            <a:r>
              <a:rPr lang="es-CL" dirty="0"/>
              <a:t>Teoremas</a:t>
            </a:r>
          </a:p>
          <a:p>
            <a:pPr lvl="1"/>
            <a:r>
              <a:rPr lang="es-CL" dirty="0"/>
              <a:t>Algunos descubrimientos científicos</a:t>
            </a:r>
          </a:p>
          <a:p>
            <a:r>
              <a:rPr lang="es-CL" dirty="0"/>
              <a:t>Mientras menos patentable, mayor el rol directo del estado de financiar la innovación</a:t>
            </a:r>
          </a:p>
          <a:p>
            <a:r>
              <a:rPr lang="es-CL" dirty="0"/>
              <a:t>Generalmente lo que llamamos investigación básica es la menos patentable y la que tiene mayores problemas de </a:t>
            </a:r>
            <a:r>
              <a:rPr lang="es-CL" dirty="0" err="1"/>
              <a:t>apropiabiliad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14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debieran</a:t>
            </a:r>
            <a:r>
              <a:rPr lang="en-US" dirty="0"/>
              <a:t>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/>
              <a:t>políticas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innovación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/>
              <a:t>2 Problemas de coordinación</a:t>
            </a:r>
          </a:p>
          <a:p>
            <a:pPr lvl="1"/>
            <a:r>
              <a:rPr lang="es-CL" dirty="0"/>
              <a:t>Relacionado a lo anterior, se generan fallas de coordinación por el problema de </a:t>
            </a:r>
            <a:r>
              <a:rPr lang="es-CL" dirty="0" err="1"/>
              <a:t>apropiabilidad</a:t>
            </a:r>
            <a:endParaRPr lang="es-CL" dirty="0"/>
          </a:p>
          <a:p>
            <a:pPr lvl="1"/>
            <a:r>
              <a:rPr lang="es-CL" dirty="0"/>
              <a:t>Por ejemplo: crisis del Salmon en Chile</a:t>
            </a:r>
          </a:p>
          <a:p>
            <a:pPr lvl="1"/>
            <a:r>
              <a:rPr lang="es-CL" dirty="0"/>
              <a:t>Como logramos que la industria invierta en investigación para lograr ser sustentable ambientalmente y evitar que hayan crisis sanitarias</a:t>
            </a:r>
          </a:p>
          <a:p>
            <a:pPr lvl="1"/>
            <a:r>
              <a:rPr lang="en-US" dirty="0"/>
              <a:t>Se </a:t>
            </a:r>
            <a:r>
              <a:rPr lang="en-US" dirty="0" err="1"/>
              <a:t>requiere</a:t>
            </a:r>
            <a:r>
              <a:rPr lang="en-US" dirty="0"/>
              <a:t> de </a:t>
            </a:r>
            <a:r>
              <a:rPr lang="en-US" dirty="0" err="1"/>
              <a:t>coordinación</a:t>
            </a:r>
            <a:r>
              <a:rPr lang="en-US" dirty="0"/>
              <a:t> entre el Estado y el </a:t>
            </a:r>
            <a:r>
              <a:rPr lang="en-US" dirty="0" err="1"/>
              <a:t>mercado</a:t>
            </a:r>
            <a:r>
              <a:rPr lang="en-US" dirty="0"/>
              <a:t> (las </a:t>
            </a:r>
            <a:r>
              <a:rPr lang="en-US" dirty="0" err="1"/>
              <a:t>empresas</a:t>
            </a:r>
            <a:r>
              <a:rPr lang="en-US" dirty="0"/>
              <a:t>) de forma de </a:t>
            </a:r>
            <a:r>
              <a:rPr lang="en-US" dirty="0" err="1"/>
              <a:t>conjuntamente</a:t>
            </a:r>
            <a:r>
              <a:rPr lang="en-US" dirty="0"/>
              <a:t> resolver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problemas</a:t>
            </a:r>
            <a:endParaRPr lang="es-CL" dirty="0"/>
          </a:p>
          <a:p>
            <a:r>
              <a:rPr lang="es-CL" dirty="0"/>
              <a:t>4 Altísimos niveles de incertidumbre, dificil de cuantificar </a:t>
            </a:r>
          </a:p>
          <a:p>
            <a:r>
              <a:rPr lang="es-CL" dirty="0"/>
              <a:t>3 Intangibilidad de los activos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66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Crecimiento</a:t>
            </a:r>
            <a:r>
              <a:rPr lang="en-US" dirty="0"/>
              <a:t> en Chile </a:t>
            </a:r>
            <a:r>
              <a:rPr lang="en-US" sz="2200" dirty="0"/>
              <a:t>(PIB pc PPP real)</a:t>
            </a:r>
            <a:endParaRPr lang="es-CL" sz="2200" dirty="0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20095"/>
              </p:ext>
            </p:extLst>
          </p:nvPr>
        </p:nvGraphicFramePr>
        <p:xfrm>
          <a:off x="755576" y="1340768"/>
          <a:ext cx="7128792" cy="488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354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Crecimiento</a:t>
            </a:r>
            <a:r>
              <a:rPr lang="en-US" dirty="0"/>
              <a:t> en Chile </a:t>
            </a:r>
            <a:r>
              <a:rPr lang="en-US" sz="2200" dirty="0"/>
              <a:t>(PIB pc PPP real)</a:t>
            </a:r>
            <a:endParaRPr lang="es-CL" sz="2200" dirty="0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44509"/>
              </p:ext>
            </p:extLst>
          </p:nvPr>
        </p:nvGraphicFramePr>
        <p:xfrm>
          <a:off x="755576" y="1340768"/>
          <a:ext cx="7128792" cy="488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403648" y="4437112"/>
            <a:ext cx="792088" cy="792088"/>
            <a:chOff x="1403648" y="4797152"/>
            <a:chExt cx="792088" cy="792088"/>
          </a:xfrm>
        </p:grpSpPr>
        <p:cxnSp>
          <p:nvCxnSpPr>
            <p:cNvPr id="7" name="6 Conector recto de flecha"/>
            <p:cNvCxnSpPr/>
            <p:nvPr/>
          </p:nvCxnSpPr>
          <p:spPr>
            <a:xfrm>
              <a:off x="1547664" y="5157192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CuadroTexto"/>
            <p:cNvSpPr txBox="1"/>
            <p:nvPr/>
          </p:nvSpPr>
          <p:spPr>
            <a:xfrm>
              <a:off x="1403648" y="4797152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Brecha</a:t>
              </a:r>
              <a:r>
                <a:rPr lang="en-US" sz="1200" dirty="0"/>
                <a:t>=0</a:t>
              </a:r>
              <a:endParaRPr lang="es-CL" sz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95736" y="4797152"/>
            <a:ext cx="1152128" cy="792088"/>
            <a:chOff x="2195736" y="5157192"/>
            <a:chExt cx="1152128" cy="792088"/>
          </a:xfrm>
        </p:grpSpPr>
        <p:cxnSp>
          <p:nvCxnSpPr>
            <p:cNvPr id="12" name="11 Conector recto"/>
            <p:cNvCxnSpPr/>
            <p:nvPr/>
          </p:nvCxnSpPr>
          <p:spPr>
            <a:xfrm>
              <a:off x="2195736" y="5157192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7 CuadroTexto"/>
            <p:cNvSpPr txBox="1"/>
            <p:nvPr/>
          </p:nvSpPr>
          <p:spPr>
            <a:xfrm>
              <a:off x="2195736" y="5301208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Brecha</a:t>
              </a:r>
              <a:r>
                <a:rPr lang="en-US" sz="1200" dirty="0"/>
                <a:t>=38%</a:t>
              </a:r>
              <a:endParaRPr lang="es-CL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16016" y="2060848"/>
            <a:ext cx="1152128" cy="1296144"/>
            <a:chOff x="4716016" y="2420888"/>
            <a:chExt cx="1152128" cy="1296144"/>
          </a:xfrm>
        </p:grpSpPr>
        <p:cxnSp>
          <p:nvCxnSpPr>
            <p:cNvPr id="13" name="12 Conector recto"/>
            <p:cNvCxnSpPr/>
            <p:nvPr/>
          </p:nvCxnSpPr>
          <p:spPr>
            <a:xfrm>
              <a:off x="4716016" y="2420888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7 CuadroTexto"/>
            <p:cNvSpPr txBox="1"/>
            <p:nvPr/>
          </p:nvSpPr>
          <p:spPr>
            <a:xfrm>
              <a:off x="4716016" y="2935977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Brecha</a:t>
              </a:r>
              <a:r>
                <a:rPr lang="en-US" sz="1200" dirty="0"/>
                <a:t>=62%</a:t>
              </a:r>
              <a:endParaRPr lang="es-C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2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Crecimiento</a:t>
            </a:r>
            <a:r>
              <a:rPr lang="en-US" dirty="0"/>
              <a:t> en Chile </a:t>
            </a:r>
            <a:r>
              <a:rPr lang="en-US" sz="2200" dirty="0"/>
              <a:t>(PIB pc PPP real)</a:t>
            </a:r>
            <a:endParaRPr lang="es-CL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12842"/>
              </p:ext>
            </p:extLst>
          </p:nvPr>
        </p:nvGraphicFramePr>
        <p:xfrm>
          <a:off x="755576" y="1340768"/>
          <a:ext cx="7128792" cy="488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596336" y="1700808"/>
            <a:ext cx="1224136" cy="1296144"/>
            <a:chOff x="7596336" y="2039077"/>
            <a:chExt cx="1224136" cy="1296144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7596336" y="2039077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7 CuadroTexto"/>
            <p:cNvSpPr txBox="1"/>
            <p:nvPr/>
          </p:nvSpPr>
          <p:spPr>
            <a:xfrm>
              <a:off x="7596336" y="2548649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Brecha</a:t>
              </a:r>
              <a:r>
                <a:rPr lang="en-US" sz="1200" dirty="0"/>
                <a:t>=76,7%</a:t>
              </a:r>
              <a:endParaRPr lang="es-C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25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Crecimiento</a:t>
            </a:r>
            <a:r>
              <a:rPr lang="en-US" dirty="0"/>
              <a:t> en Chile </a:t>
            </a:r>
            <a:r>
              <a:rPr lang="en-US" sz="2200" dirty="0"/>
              <a:t>(PIB pc PPP real)</a:t>
            </a:r>
            <a:endParaRPr lang="es-CL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05716"/>
              </p:ext>
            </p:extLst>
          </p:nvPr>
        </p:nvGraphicFramePr>
        <p:xfrm>
          <a:off x="232239" y="1340768"/>
          <a:ext cx="8300201" cy="488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835696" y="2492896"/>
            <a:ext cx="1368152" cy="3024336"/>
            <a:chOff x="1835696" y="2852936"/>
            <a:chExt cx="1368152" cy="3024336"/>
          </a:xfrm>
        </p:grpSpPr>
        <p:cxnSp>
          <p:nvCxnSpPr>
            <p:cNvPr id="9" name="8 Conector recto"/>
            <p:cNvCxnSpPr/>
            <p:nvPr/>
          </p:nvCxnSpPr>
          <p:spPr>
            <a:xfrm>
              <a:off x="1835696" y="2852936"/>
              <a:ext cx="0" cy="3024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7 CuadroTexto"/>
            <p:cNvSpPr txBox="1"/>
            <p:nvPr/>
          </p:nvSpPr>
          <p:spPr>
            <a:xfrm>
              <a:off x="1979712" y="3933056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Brecha</a:t>
              </a:r>
              <a:r>
                <a:rPr lang="en-US" sz="1200" dirty="0"/>
                <a:t>=436%</a:t>
              </a:r>
              <a:endParaRPr lang="es-CL" sz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2040" y="1916832"/>
            <a:ext cx="1296144" cy="2304256"/>
            <a:chOff x="4932040" y="2276872"/>
            <a:chExt cx="1296144" cy="2304256"/>
          </a:xfrm>
        </p:grpSpPr>
        <p:cxnSp>
          <p:nvCxnSpPr>
            <p:cNvPr id="11" name="10 Conector recto"/>
            <p:cNvCxnSpPr/>
            <p:nvPr/>
          </p:nvCxnSpPr>
          <p:spPr>
            <a:xfrm>
              <a:off x="4932040" y="2276872"/>
              <a:ext cx="0" cy="2304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7 CuadroTexto"/>
            <p:cNvSpPr txBox="1"/>
            <p:nvPr/>
          </p:nvSpPr>
          <p:spPr>
            <a:xfrm>
              <a:off x="5004048" y="3152001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Brecha</a:t>
              </a:r>
              <a:r>
                <a:rPr lang="en-US" sz="1200" dirty="0"/>
                <a:t>=236%</a:t>
              </a:r>
              <a:endParaRPr lang="es-CL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35888" y="1628800"/>
            <a:ext cx="1044624" cy="1717159"/>
            <a:chOff x="8135888" y="1999873"/>
            <a:chExt cx="1044624" cy="1717159"/>
          </a:xfrm>
        </p:grpSpPr>
        <p:cxnSp>
          <p:nvCxnSpPr>
            <p:cNvPr id="14" name="13 Conector recto"/>
            <p:cNvCxnSpPr/>
            <p:nvPr/>
          </p:nvCxnSpPr>
          <p:spPr>
            <a:xfrm>
              <a:off x="8244408" y="1999873"/>
              <a:ext cx="0" cy="17171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7 CuadroTexto"/>
            <p:cNvSpPr txBox="1"/>
            <p:nvPr/>
          </p:nvSpPr>
          <p:spPr>
            <a:xfrm>
              <a:off x="8135888" y="2852936"/>
              <a:ext cx="1044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err="1"/>
                <a:t>Brecha</a:t>
              </a:r>
              <a:r>
                <a:rPr lang="en-US" sz="1200" dirty="0"/>
                <a:t>=171%</a:t>
              </a:r>
              <a:endParaRPr lang="es-C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765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2482</Words>
  <Application>Microsoft Macintosh PowerPoint</Application>
  <PresentationFormat>On-screen Show (4:3)</PresentationFormat>
  <Paragraphs>415</Paragraphs>
  <Slides>58</Slides>
  <Notes>21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</vt:lpstr>
      <vt:lpstr>gobCL</vt:lpstr>
      <vt:lpstr>Verdana</vt:lpstr>
      <vt:lpstr>Tema de Office</vt:lpstr>
      <vt:lpstr>PowerPoint Presentation</vt:lpstr>
      <vt:lpstr>Temario</vt:lpstr>
      <vt:lpstr>PowerPoint Presentation</vt:lpstr>
      <vt:lpstr>Crecimiento en Chile (PIB pc PPP real)</vt:lpstr>
      <vt:lpstr>Crecimiento en Chile (PIB pc PPP real)</vt:lpstr>
      <vt:lpstr>Crecimiento en Chile (PIB pc PPP real)</vt:lpstr>
      <vt:lpstr>Crecimiento en Chile (PIB pc PPP real)</vt:lpstr>
      <vt:lpstr>Crecimiento en Chile (PIB pc PPP real)</vt:lpstr>
      <vt:lpstr>Crecimiento en Chile (PIB pc PPP real)</vt:lpstr>
      <vt:lpstr>Cómo se ha desarrollado Chile (una hipótesis)?</vt:lpstr>
      <vt:lpstr>Chile 1962: US$0,6 billones</vt:lpstr>
      <vt:lpstr>Chile 1980: US$4,6 billones</vt:lpstr>
      <vt:lpstr>Chile 1995: US$15,9 billones</vt:lpstr>
      <vt:lpstr>Chile 2016: US$58.5 billones</vt:lpstr>
      <vt:lpstr>PowerPoint Presentation</vt:lpstr>
      <vt:lpstr>PowerPoint Presentation</vt:lpstr>
      <vt:lpstr>PowerPoint Presentation</vt:lpstr>
      <vt:lpstr>PowerPoint Presentation</vt:lpstr>
      <vt:lpstr>Cómo crecen los países</vt:lpstr>
      <vt:lpstr>Como se puede avanzar en tecnología y productividad?</vt:lpstr>
      <vt:lpstr>¿Cómo se ha desarrollado Chile?</vt:lpstr>
      <vt:lpstr>PowerPoint Presentation</vt:lpstr>
      <vt:lpstr>Estancamiento en la productividad </vt:lpstr>
      <vt:lpstr>PowerPoint Presentation</vt:lpstr>
      <vt:lpstr>PowerPoint Presentation</vt:lpstr>
      <vt:lpstr>PowerPoint Presentation</vt:lpstr>
      <vt:lpstr>PowerPoint Presentation</vt:lpstr>
      <vt:lpstr>Recursos financieros y humanos dedicados a I+D</vt:lpstr>
      <vt:lpstr>PowerPoint Presentation</vt:lpstr>
      <vt:lpstr>Composición del Gasto I+D por fuente de financiamiento</vt:lpstr>
      <vt:lpstr>PowerPoint Presentation</vt:lpstr>
      <vt:lpstr>PowerPoint Presentation</vt:lpstr>
      <vt:lpstr>PowerPoint Presentation</vt:lpstr>
      <vt:lpstr>Innovación Empresarial en Chile</vt:lpstr>
      <vt:lpstr>Colaboración entre empresas y capital social</vt:lpstr>
      <vt:lpstr>Calidad de la gestión comparada</vt:lpstr>
      <vt:lpstr>Presupuesto Público en CTI</vt:lpstr>
      <vt:lpstr>Mapa del Sistema de Innovación Chileno hasta 2019</vt:lpstr>
      <vt:lpstr>Mapa del Sistema de Innovación Chileno desde 2020</vt:lpstr>
      <vt:lpstr>¿Por qué no se innova más en Chile?</vt:lpstr>
      <vt:lpstr>Desafíos desde la política pública</vt:lpstr>
      <vt:lpstr>Rol de las Universidades</vt:lpstr>
      <vt:lpstr>Rol de las Universidades</vt:lpstr>
      <vt:lpstr>PowerPoint Presentation</vt:lpstr>
      <vt:lpstr>Dónde se investiga en Chile</vt:lpstr>
      <vt:lpstr>Rol de las Universidades y sus investigadores </vt:lpstr>
      <vt:lpstr>Rol de las Universidades y sus investigadores </vt:lpstr>
      <vt:lpstr>PowerPoint Presentation</vt:lpstr>
      <vt:lpstr>Un paréntesis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 qué debieran haber políticas públicas en innovación</vt:lpstr>
      <vt:lpstr>Por qué debieran haber políticas públicas en innovación</vt:lpstr>
      <vt:lpstr>Por qué debieran haber políticas públicas en innovación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Santibañez Huaiquilaf</dc:creator>
  <cp:lastModifiedBy>Microsoft Office User</cp:lastModifiedBy>
  <cp:revision>21</cp:revision>
  <dcterms:created xsi:type="dcterms:W3CDTF">2013-03-26T19:42:35Z</dcterms:created>
  <dcterms:modified xsi:type="dcterms:W3CDTF">2019-07-24T14:28:02Z</dcterms:modified>
</cp:coreProperties>
</file>